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1" r:id="rId5"/>
    <p:sldId id="262" r:id="rId6"/>
    <p:sldId id="260" r:id="rId7"/>
    <p:sldId id="263" r:id="rId8"/>
    <p:sldId id="264" r:id="rId9"/>
    <p:sldId id="265" r:id="rId10"/>
    <p:sldId id="266" r:id="rId11"/>
    <p:sldId id="267" r:id="rId12"/>
    <p:sldId id="268" r:id="rId13"/>
    <p:sldId id="275" r:id="rId14"/>
    <p:sldId id="269" r:id="rId15"/>
    <p:sldId id="270" r:id="rId16"/>
    <p:sldId id="271" r:id="rId17"/>
    <p:sldId id="272" r:id="rId18"/>
    <p:sldId id="273" r:id="rId19"/>
    <p:sldId id="258" r:id="rId20"/>
    <p:sldId id="277" r:id="rId21"/>
    <p:sldId id="276" r:id="rId22"/>
    <p:sldId id="274" r:id="rId23"/>
    <p:sldId id="278" r:id="rId24"/>
    <p:sldId id="279" r:id="rId25"/>
    <p:sldId id="280" r:id="rId26"/>
    <p:sldId id="282" r:id="rId27"/>
    <p:sldId id="281" r:id="rId28"/>
    <p:sldId id="283" r:id="rId2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144" autoAdjust="0"/>
  </p:normalViewPr>
  <p:slideViewPr>
    <p:cSldViewPr snapToGrid="0">
      <p:cViewPr varScale="1">
        <p:scale>
          <a:sx n="66" d="100"/>
          <a:sy n="66" d="100"/>
        </p:scale>
        <p:origin x="8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4A700E7D-3C0D-4322-A5E8-1C7485AAA7DF}" type="datetimeFigureOut">
              <a:rPr lang="es-CO" smtClean="0"/>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BF7B1A2-3407-4C5A-911C-54CF01DC4BD5}" type="slidenum">
              <a:rPr lang="es-CO" smtClean="0"/>
              <a:t>‹Nº›</a:t>
            </a:fld>
            <a:endParaRPr lang="es-CO"/>
          </a:p>
        </p:txBody>
      </p:sp>
    </p:spTree>
    <p:extLst>
      <p:ext uri="{BB962C8B-B14F-4D97-AF65-F5344CB8AC3E}">
        <p14:creationId xmlns:p14="http://schemas.microsoft.com/office/powerpoint/2010/main" val="2511735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4A700E7D-3C0D-4322-A5E8-1C7485AAA7DF}" type="datetimeFigureOut">
              <a:rPr lang="es-CO" smtClean="0"/>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BF7B1A2-3407-4C5A-911C-54CF01DC4BD5}" type="slidenum">
              <a:rPr lang="es-CO" smtClean="0"/>
              <a:t>‹Nº›</a:t>
            </a:fld>
            <a:endParaRPr lang="es-CO"/>
          </a:p>
        </p:txBody>
      </p:sp>
    </p:spTree>
    <p:extLst>
      <p:ext uri="{BB962C8B-B14F-4D97-AF65-F5344CB8AC3E}">
        <p14:creationId xmlns:p14="http://schemas.microsoft.com/office/powerpoint/2010/main" val="1159683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4A700E7D-3C0D-4322-A5E8-1C7485AAA7DF}" type="datetimeFigureOut">
              <a:rPr lang="es-CO" smtClean="0"/>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BF7B1A2-3407-4C5A-911C-54CF01DC4BD5}" type="slidenum">
              <a:rPr lang="es-CO" smtClean="0"/>
              <a:t>‹Nº›</a:t>
            </a:fld>
            <a:endParaRPr lang="es-CO"/>
          </a:p>
        </p:txBody>
      </p:sp>
    </p:spTree>
    <p:extLst>
      <p:ext uri="{BB962C8B-B14F-4D97-AF65-F5344CB8AC3E}">
        <p14:creationId xmlns:p14="http://schemas.microsoft.com/office/powerpoint/2010/main" val="3229536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4A700E7D-3C0D-4322-A5E8-1C7485AAA7DF}" type="datetimeFigureOut">
              <a:rPr lang="es-CO" smtClean="0"/>
              <a:t>18/11/2016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BF7B1A2-3407-4C5A-911C-54CF01DC4BD5}" type="slidenum">
              <a:rPr lang="es-CO" smtClean="0"/>
              <a:t>‹Nº›</a:t>
            </a:fld>
            <a:endParaRPr lang="es-CO"/>
          </a:p>
        </p:txBody>
      </p:sp>
    </p:spTree>
    <p:extLst>
      <p:ext uri="{BB962C8B-B14F-4D97-AF65-F5344CB8AC3E}">
        <p14:creationId xmlns:p14="http://schemas.microsoft.com/office/powerpoint/2010/main" val="861734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4A700E7D-3C0D-4322-A5E8-1C7485AAA7DF}" type="datetimeFigureOut">
              <a:rPr lang="es-CO" smtClean="0"/>
              <a:t>18/11/2016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BF7B1A2-3407-4C5A-911C-54CF01DC4BD5}" type="slidenum">
              <a:rPr lang="es-CO" smtClean="0"/>
              <a:t>‹Nº›</a:t>
            </a:fld>
            <a:endParaRPr lang="es-CO"/>
          </a:p>
        </p:txBody>
      </p:sp>
    </p:spTree>
    <p:extLst>
      <p:ext uri="{BB962C8B-B14F-4D97-AF65-F5344CB8AC3E}">
        <p14:creationId xmlns:p14="http://schemas.microsoft.com/office/powerpoint/2010/main" val="385064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4A700E7D-3C0D-4322-A5E8-1C7485AAA7DF}" type="datetimeFigureOut">
              <a:rPr lang="es-CO" smtClean="0"/>
              <a:t>18/11/2016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BF7B1A2-3407-4C5A-911C-54CF01DC4BD5}" type="slidenum">
              <a:rPr lang="es-CO" smtClean="0"/>
              <a:t>‹Nº›</a:t>
            </a:fld>
            <a:endParaRPr lang="es-CO"/>
          </a:p>
        </p:txBody>
      </p:sp>
    </p:spTree>
    <p:extLst>
      <p:ext uri="{BB962C8B-B14F-4D97-AF65-F5344CB8AC3E}">
        <p14:creationId xmlns:p14="http://schemas.microsoft.com/office/powerpoint/2010/main" val="3544923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A700E7D-3C0D-4322-A5E8-1C7485AAA7DF}" type="datetimeFigureOut">
              <a:rPr lang="es-CO" smtClean="0"/>
              <a:t>18/11/2016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BF7B1A2-3407-4C5A-911C-54CF01DC4BD5}" type="slidenum">
              <a:rPr lang="es-CO" smtClean="0"/>
              <a:t>‹Nº›</a:t>
            </a:fld>
            <a:endParaRPr lang="es-CO"/>
          </a:p>
        </p:txBody>
      </p:sp>
    </p:spTree>
    <p:extLst>
      <p:ext uri="{BB962C8B-B14F-4D97-AF65-F5344CB8AC3E}">
        <p14:creationId xmlns:p14="http://schemas.microsoft.com/office/powerpoint/2010/main" val="1873210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4A700E7D-3C0D-4322-A5E8-1C7485AAA7DF}" type="datetimeFigureOut">
              <a:rPr lang="es-CO" smtClean="0"/>
              <a:t>18/11/2016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BF7B1A2-3407-4C5A-911C-54CF01DC4BD5}" type="slidenum">
              <a:rPr lang="es-CO" smtClean="0"/>
              <a:t>‹Nº›</a:t>
            </a:fld>
            <a:endParaRPr lang="es-CO"/>
          </a:p>
        </p:txBody>
      </p:sp>
    </p:spTree>
    <p:extLst>
      <p:ext uri="{BB962C8B-B14F-4D97-AF65-F5344CB8AC3E}">
        <p14:creationId xmlns:p14="http://schemas.microsoft.com/office/powerpoint/2010/main" val="3298024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4A700E7D-3C0D-4322-A5E8-1C7485AAA7DF}" type="datetimeFigureOut">
              <a:rPr lang="es-CO" smtClean="0"/>
              <a:t>18/11/2016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BF7B1A2-3407-4C5A-911C-54CF01DC4BD5}" type="slidenum">
              <a:rPr lang="es-CO" smtClean="0"/>
              <a:t>‹Nº›</a:t>
            </a:fld>
            <a:endParaRPr lang="es-CO"/>
          </a:p>
        </p:txBody>
      </p:sp>
    </p:spTree>
    <p:extLst>
      <p:ext uri="{BB962C8B-B14F-4D97-AF65-F5344CB8AC3E}">
        <p14:creationId xmlns:p14="http://schemas.microsoft.com/office/powerpoint/2010/main" val="1359902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4A700E7D-3C0D-4322-A5E8-1C7485AAA7DF}" type="datetimeFigureOut">
              <a:rPr lang="es-CO" smtClean="0"/>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BF7B1A2-3407-4C5A-911C-54CF01DC4BD5}" type="slidenum">
              <a:rPr lang="es-CO" smtClean="0"/>
              <a:t>‹Nº›</a:t>
            </a:fld>
            <a:endParaRPr lang="es-CO"/>
          </a:p>
        </p:txBody>
      </p:sp>
    </p:spTree>
    <p:extLst>
      <p:ext uri="{BB962C8B-B14F-4D97-AF65-F5344CB8AC3E}">
        <p14:creationId xmlns:p14="http://schemas.microsoft.com/office/powerpoint/2010/main" val="28438966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4A700E7D-3C0D-4322-A5E8-1C7485AAA7DF}" type="datetimeFigureOut">
              <a:rPr lang="es-CO" smtClean="0"/>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BF7B1A2-3407-4C5A-911C-54CF01DC4BD5}" type="slidenum">
              <a:rPr lang="es-CO" smtClean="0"/>
              <a:t>‹Nº›</a:t>
            </a:fld>
            <a:endParaRPr lang="es-CO"/>
          </a:p>
        </p:txBody>
      </p:sp>
    </p:spTree>
    <p:extLst>
      <p:ext uri="{BB962C8B-B14F-4D97-AF65-F5344CB8AC3E}">
        <p14:creationId xmlns:p14="http://schemas.microsoft.com/office/powerpoint/2010/main" val="2610094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700E7D-3C0D-4322-A5E8-1C7485AAA7DF}" type="datetimeFigureOut">
              <a:rPr lang="es-CO" smtClean="0"/>
              <a:t>18/11/2016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F7B1A2-3407-4C5A-911C-54CF01DC4BD5}" type="slidenum">
              <a:rPr lang="es-CO" smtClean="0"/>
              <a:t>‹Nº›</a:t>
            </a:fld>
            <a:endParaRPr lang="es-CO"/>
          </a:p>
        </p:txBody>
      </p:sp>
    </p:spTree>
    <p:extLst>
      <p:ext uri="{BB962C8B-B14F-4D97-AF65-F5344CB8AC3E}">
        <p14:creationId xmlns:p14="http://schemas.microsoft.com/office/powerpoint/2010/main" val="5971025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lgGrid">
          <a:fgClr>
            <a:srgbClr val="FFC000"/>
          </a:fgClr>
          <a:bgClr>
            <a:schemeClr val="bg1"/>
          </a:bgClr>
        </a:patt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83612" y="3123027"/>
            <a:ext cx="3038621" cy="2778663"/>
          </a:xfrm>
          <a:prstGeom prst="rect">
            <a:avLst/>
          </a:prstGeom>
          <a:scene3d>
            <a:camera prst="orthographicFront"/>
            <a:lightRig rig="threePt" dir="t"/>
          </a:scene3d>
          <a:sp3d>
            <a:bevelT w="165100" prst="coolSlant"/>
          </a:sp3d>
        </p:spPr>
      </p:pic>
      <p:sp>
        <p:nvSpPr>
          <p:cNvPr id="5" name="Cinta: curvada e inclinada hacia arriba 4"/>
          <p:cNvSpPr/>
          <p:nvPr/>
        </p:nvSpPr>
        <p:spPr>
          <a:xfrm>
            <a:off x="1294228" y="745586"/>
            <a:ext cx="9017390" cy="2377441"/>
          </a:xfrm>
          <a:prstGeom prst="ellipseRibbon2">
            <a:avLst/>
          </a:prstGeom>
          <a:solidFill>
            <a:schemeClr val="tx2">
              <a:lumMod val="40000"/>
              <a:lumOff val="60000"/>
            </a:schemeClr>
          </a:solidFill>
          <a:effectLst>
            <a:glow rad="101600">
              <a:srgbClr val="C00000">
                <a:alpha val="6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a:solidFill>
                  <a:srgbClr val="002060"/>
                </a:solidFill>
                <a:latin typeface="Arial Black" panose="020B0A04020102020204" pitchFamily="34" charset="0"/>
              </a:rPr>
              <a:t>ALIMENTACIÓN PARA EL SISTEMA NERVIOSO</a:t>
            </a:r>
          </a:p>
        </p:txBody>
      </p:sp>
      <p:sp>
        <p:nvSpPr>
          <p:cNvPr id="6" name="Luna 5"/>
          <p:cNvSpPr/>
          <p:nvPr/>
        </p:nvSpPr>
        <p:spPr>
          <a:xfrm rot="16200000">
            <a:off x="5377522" y="3984821"/>
            <a:ext cx="850801" cy="4684539"/>
          </a:xfrm>
          <a:prstGeom prst="moon">
            <a:avLst/>
          </a:prstGeom>
          <a:solidFill>
            <a:schemeClr val="tx2">
              <a:lumMod val="40000"/>
              <a:lumOff val="6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0776887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b="1" i="1" dirty="0">
                <a:effectLst>
                  <a:outerShdw blurRad="38100" dist="38100" dir="2700000" algn="tl">
                    <a:srgbClr val="000000">
                      <a:alpha val="43137"/>
                    </a:srgbClr>
                  </a:outerShdw>
                </a:effectLst>
                <a:latin typeface="Agency FB" panose="020B0503020202020204" pitchFamily="34" charset="0"/>
              </a:rPr>
              <a:t>Alimentación para el sistema nervioso</a:t>
            </a:r>
          </a:p>
        </p:txBody>
      </p:sp>
      <p:sp>
        <p:nvSpPr>
          <p:cNvPr id="3" name="Marcador de contenido 2"/>
          <p:cNvSpPr>
            <a:spLocks noGrp="1"/>
          </p:cNvSpPr>
          <p:nvPr>
            <p:ph idx="1"/>
          </p:nvPr>
        </p:nvSpPr>
        <p:spPr>
          <a:xfrm>
            <a:off x="838200" y="2289859"/>
            <a:ext cx="5928360" cy="4351338"/>
          </a:xfrm>
          <a:solidFill>
            <a:schemeClr val="accent1">
              <a:lumMod val="20000"/>
              <a:lumOff val="80000"/>
            </a:schemeClr>
          </a:solidFill>
          <a:scene3d>
            <a:camera prst="orthographicFront"/>
            <a:lightRig rig="threePt" dir="t"/>
          </a:scene3d>
          <a:sp3d>
            <a:bevelT prst="angle"/>
          </a:sp3d>
        </p:spPr>
        <p:txBody>
          <a:bodyPr/>
          <a:lstStyle/>
          <a:p>
            <a:pPr marL="0" indent="0" algn="ctr">
              <a:buNone/>
            </a:pPr>
            <a:r>
              <a:rPr lang="es-CO" sz="4000" dirty="0"/>
              <a:t>Sigue una dieta propicia que beneficie y estimule las millones de células que conforman algo tan vital en el organismo como es el sistema nervioso.</a:t>
            </a:r>
          </a:p>
          <a:p>
            <a:endParaRPr lang="es-CO" dirty="0"/>
          </a:p>
        </p:txBody>
      </p:sp>
      <p:pic>
        <p:nvPicPr>
          <p:cNvPr id="4" name="Imagen 3"/>
          <p:cNvPicPr>
            <a:picLocks noChangeAspect="1"/>
          </p:cNvPicPr>
          <p:nvPr/>
        </p:nvPicPr>
        <p:blipFill>
          <a:blip r:embed="rId2"/>
          <a:stretch>
            <a:fillRect/>
          </a:stretch>
        </p:blipFill>
        <p:spPr>
          <a:xfrm>
            <a:off x="7243396" y="2289859"/>
            <a:ext cx="4457700" cy="4351338"/>
          </a:xfrm>
          <a:prstGeom prst="rect">
            <a:avLst/>
          </a:prstGeom>
          <a:solidFill>
            <a:schemeClr val="tx2">
              <a:lumMod val="40000"/>
              <a:lumOff val="60000"/>
            </a:schemeClr>
          </a:solidFill>
          <a:scene3d>
            <a:camera prst="orthographicFront"/>
            <a:lightRig rig="threePt" dir="t"/>
          </a:scene3d>
          <a:sp3d>
            <a:bevelT w="165100" prst="coolSlant"/>
          </a:sp3d>
        </p:spPr>
      </p:pic>
    </p:spTree>
    <p:extLst>
      <p:ext uri="{BB962C8B-B14F-4D97-AF65-F5344CB8AC3E}">
        <p14:creationId xmlns:p14="http://schemas.microsoft.com/office/powerpoint/2010/main" val="36010813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a:t>Alimentación para el sistema nervioso</a:t>
            </a:r>
          </a:p>
        </p:txBody>
      </p:sp>
      <p:sp>
        <p:nvSpPr>
          <p:cNvPr id="3" name="Marcador de contenido 2"/>
          <p:cNvSpPr>
            <a:spLocks noGrp="1"/>
          </p:cNvSpPr>
          <p:nvPr>
            <p:ph idx="1"/>
          </p:nvPr>
        </p:nvSpPr>
        <p:spPr>
          <a:xfrm>
            <a:off x="838200" y="1825624"/>
            <a:ext cx="6125308" cy="4645513"/>
          </a:xfrm>
          <a:solidFill>
            <a:schemeClr val="tx2">
              <a:lumMod val="40000"/>
              <a:lumOff val="60000"/>
            </a:schemeClr>
          </a:solidFill>
          <a:scene3d>
            <a:camera prst="orthographicFront"/>
            <a:lightRig rig="threePt" dir="t"/>
          </a:scene3d>
          <a:sp3d>
            <a:bevelT w="165100" prst="coolSlant"/>
          </a:sp3d>
        </p:spPr>
        <p:txBody>
          <a:bodyPr>
            <a:normAutofit/>
          </a:bodyPr>
          <a:lstStyle/>
          <a:p>
            <a:r>
              <a:rPr lang="es-CO" sz="4400" dirty="0"/>
              <a:t>El sistema nervioso está constituido por millones de células nerviosas individuales que realizan muchas actividades, localizadas en el cerebro.</a:t>
            </a:r>
          </a:p>
          <a:p>
            <a:endParaRPr lang="es-CO" dirty="0"/>
          </a:p>
        </p:txBody>
      </p:sp>
      <p:pic>
        <p:nvPicPr>
          <p:cNvPr id="5" name="Imagen 4"/>
          <p:cNvPicPr>
            <a:picLocks noChangeAspect="1"/>
          </p:cNvPicPr>
          <p:nvPr/>
        </p:nvPicPr>
        <p:blipFill>
          <a:blip r:embed="rId2"/>
          <a:stretch>
            <a:fillRect/>
          </a:stretch>
        </p:blipFill>
        <p:spPr>
          <a:xfrm>
            <a:off x="7272997" y="1825626"/>
            <a:ext cx="4348675" cy="4645512"/>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3058011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a:t>Alimentación para el sistema nervioso</a:t>
            </a:r>
          </a:p>
        </p:txBody>
      </p:sp>
      <p:sp>
        <p:nvSpPr>
          <p:cNvPr id="3" name="Marcador de contenido 2"/>
          <p:cNvSpPr>
            <a:spLocks noGrp="1"/>
          </p:cNvSpPr>
          <p:nvPr>
            <p:ph idx="1"/>
          </p:nvPr>
        </p:nvSpPr>
        <p:spPr>
          <a:xfrm>
            <a:off x="838200" y="1825625"/>
            <a:ext cx="7166317" cy="4351338"/>
          </a:xfrm>
          <a:solidFill>
            <a:schemeClr val="accent1">
              <a:lumMod val="20000"/>
              <a:lumOff val="80000"/>
            </a:schemeClr>
          </a:solidFill>
          <a:scene3d>
            <a:camera prst="orthographicFront"/>
            <a:lightRig rig="threePt" dir="t"/>
          </a:scene3d>
          <a:sp3d>
            <a:bevelT w="139700" prst="cross"/>
          </a:sp3d>
        </p:spPr>
        <p:txBody>
          <a:bodyPr>
            <a:normAutofit/>
          </a:bodyPr>
          <a:lstStyle/>
          <a:p>
            <a:pPr marL="0" indent="0" algn="ctr">
              <a:buNone/>
            </a:pPr>
            <a:r>
              <a:rPr lang="es-CO" sz="4000" b="1" dirty="0"/>
              <a:t>El cerebro no sólo piensa, aprende, y recuerda cosas también sin que lo notemos, controla el latido del corazón, la digestión de los alimentos e incluso la cantidad de estrés que experimentamos.</a:t>
            </a:r>
          </a:p>
        </p:txBody>
      </p:sp>
      <p:pic>
        <p:nvPicPr>
          <p:cNvPr id="4" name="Imagen 3"/>
          <p:cNvPicPr>
            <a:picLocks noChangeAspect="1"/>
          </p:cNvPicPr>
          <p:nvPr/>
        </p:nvPicPr>
        <p:blipFill>
          <a:blip r:embed="rId2"/>
          <a:stretch>
            <a:fillRect/>
          </a:stretch>
        </p:blipFill>
        <p:spPr>
          <a:xfrm>
            <a:off x="8257735" y="2214696"/>
            <a:ext cx="3096065" cy="3524921"/>
          </a:xfrm>
          <a:prstGeom prst="rect">
            <a:avLst/>
          </a:prstGeom>
        </p:spPr>
      </p:pic>
    </p:spTree>
    <p:extLst>
      <p:ext uri="{BB962C8B-B14F-4D97-AF65-F5344CB8AC3E}">
        <p14:creationId xmlns:p14="http://schemas.microsoft.com/office/powerpoint/2010/main" val="3525776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a:t>Alimentación para el sistema nervioso</a:t>
            </a:r>
          </a:p>
        </p:txBody>
      </p:sp>
      <p:sp>
        <p:nvSpPr>
          <p:cNvPr id="3" name="Marcador de contenido 2"/>
          <p:cNvSpPr>
            <a:spLocks noGrp="1"/>
          </p:cNvSpPr>
          <p:nvPr>
            <p:ph idx="1"/>
          </p:nvPr>
        </p:nvSpPr>
        <p:spPr>
          <a:xfrm>
            <a:off x="838200" y="1825625"/>
            <a:ext cx="6336323" cy="4351338"/>
          </a:xfrm>
          <a:solidFill>
            <a:schemeClr val="accent1">
              <a:lumMod val="20000"/>
              <a:lumOff val="80000"/>
            </a:schemeClr>
          </a:solidFill>
          <a:scene3d>
            <a:camera prst="orthographicFront"/>
            <a:lightRig rig="threePt" dir="t"/>
          </a:scene3d>
          <a:sp3d>
            <a:bevelT w="139700" prst="cross"/>
          </a:sp3d>
        </p:spPr>
        <p:txBody>
          <a:bodyPr>
            <a:normAutofit lnSpcReduction="10000"/>
          </a:bodyPr>
          <a:lstStyle/>
          <a:p>
            <a:pPr marL="0" indent="0" algn="ctr">
              <a:buNone/>
            </a:pPr>
            <a:r>
              <a:rPr lang="es-CO" sz="3600" b="1" dirty="0"/>
              <a:t>Por ello, estemos todo el día sentados de forma cómoda o realizando mucho esfuerzo físico, nuestro sistema nervioso requiere energía. </a:t>
            </a:r>
          </a:p>
          <a:p>
            <a:pPr marL="0" indent="0" algn="ctr">
              <a:buNone/>
            </a:pPr>
            <a:r>
              <a:rPr lang="es-CO" sz="3600" b="1" dirty="0"/>
              <a:t>De hecho, el sistema nervioso consume un 20% de la energía que obtenemos de los alimentos. </a:t>
            </a:r>
          </a:p>
          <a:p>
            <a:endParaRPr lang="es-CO" dirty="0"/>
          </a:p>
        </p:txBody>
      </p:sp>
      <p:pic>
        <p:nvPicPr>
          <p:cNvPr id="4" name="Imagen 3"/>
          <p:cNvPicPr>
            <a:picLocks noChangeAspect="1"/>
          </p:cNvPicPr>
          <p:nvPr/>
        </p:nvPicPr>
        <p:blipFill>
          <a:blip r:embed="rId2"/>
          <a:stretch>
            <a:fillRect/>
          </a:stretch>
        </p:blipFill>
        <p:spPr>
          <a:xfrm>
            <a:off x="8496300" y="1825625"/>
            <a:ext cx="2857500" cy="1945102"/>
          </a:xfrm>
          <a:prstGeom prst="rect">
            <a:avLst/>
          </a:prstGeom>
          <a:scene3d>
            <a:camera prst="orthographicFront"/>
            <a:lightRig rig="threePt" dir="t"/>
          </a:scene3d>
          <a:sp3d>
            <a:bevelT w="139700" prst="cross"/>
          </a:sp3d>
        </p:spPr>
      </p:pic>
      <p:pic>
        <p:nvPicPr>
          <p:cNvPr id="5" name="Imagen 4"/>
          <p:cNvPicPr>
            <a:picLocks noChangeAspect="1"/>
          </p:cNvPicPr>
          <p:nvPr/>
        </p:nvPicPr>
        <p:blipFill>
          <a:blip r:embed="rId3"/>
          <a:stretch>
            <a:fillRect/>
          </a:stretch>
        </p:blipFill>
        <p:spPr>
          <a:xfrm>
            <a:off x="8736037" y="4098166"/>
            <a:ext cx="2475913" cy="2078797"/>
          </a:xfrm>
          <a:prstGeom prst="rect">
            <a:avLst/>
          </a:prstGeom>
          <a:scene3d>
            <a:camera prst="orthographicFront"/>
            <a:lightRig rig="threePt" dir="t"/>
          </a:scene3d>
          <a:sp3d>
            <a:bevelT w="139700" prst="cross"/>
          </a:sp3d>
        </p:spPr>
      </p:pic>
      <p:sp>
        <p:nvSpPr>
          <p:cNvPr id="6" name="Rectángulo 5"/>
          <p:cNvSpPr/>
          <p:nvPr/>
        </p:nvSpPr>
        <p:spPr>
          <a:xfrm>
            <a:off x="8564633" y="6176963"/>
            <a:ext cx="2818720" cy="400110"/>
          </a:xfrm>
          <a:prstGeom prst="rect">
            <a:avLst/>
          </a:prstGeom>
        </p:spPr>
        <p:txBody>
          <a:bodyPr wrap="none">
            <a:spAutoFit/>
          </a:bodyPr>
          <a:lstStyle/>
          <a:p>
            <a:r>
              <a:rPr lang="es-CO" sz="2000" b="1" dirty="0"/>
              <a:t>Somos lo que comemos  </a:t>
            </a:r>
          </a:p>
        </p:txBody>
      </p:sp>
    </p:spTree>
    <p:extLst>
      <p:ext uri="{BB962C8B-B14F-4D97-AF65-F5344CB8AC3E}">
        <p14:creationId xmlns:p14="http://schemas.microsoft.com/office/powerpoint/2010/main" val="612422275"/>
      </p:ext>
    </p:extLst>
  </p:cSld>
  <p:clrMapOvr>
    <a:masterClrMapping/>
  </p:clrMapOvr>
  <p:transition spd="slow">
    <p:wheel spokes="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4294967295"/>
          </p:nvPr>
        </p:nvPicPr>
        <p:blipFill>
          <a:blip r:embed="rId2"/>
          <a:stretch>
            <a:fillRect/>
          </a:stretch>
        </p:blipFill>
        <p:spPr>
          <a:xfrm>
            <a:off x="661182" y="182880"/>
            <a:ext cx="10860258" cy="6344920"/>
          </a:xfrm>
          <a:prstGeom prst="rect">
            <a:avLst/>
          </a:prstGeom>
        </p:spPr>
      </p:pic>
    </p:spTree>
    <p:extLst>
      <p:ext uri="{BB962C8B-B14F-4D97-AF65-F5344CB8AC3E}">
        <p14:creationId xmlns:p14="http://schemas.microsoft.com/office/powerpoint/2010/main" val="7209107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36674" y="365125"/>
            <a:ext cx="10515600" cy="1325563"/>
          </a:xfrm>
        </p:spPr>
        <p:txBody>
          <a:bodyPr/>
          <a:lstStyle/>
          <a:p>
            <a:r>
              <a:rPr lang="es-CO" b="1" i="1" dirty="0"/>
              <a:t>Alimentación para el sistema nervioso</a:t>
            </a:r>
          </a:p>
        </p:txBody>
      </p:sp>
      <p:sp>
        <p:nvSpPr>
          <p:cNvPr id="3" name="Marcador de contenido 2"/>
          <p:cNvSpPr>
            <a:spLocks noGrp="1"/>
          </p:cNvSpPr>
          <p:nvPr>
            <p:ph idx="1"/>
          </p:nvPr>
        </p:nvSpPr>
        <p:spPr>
          <a:xfrm>
            <a:off x="838200" y="1825625"/>
            <a:ext cx="6040902" cy="4884664"/>
          </a:xfrm>
          <a:solidFill>
            <a:schemeClr val="accent1">
              <a:lumMod val="20000"/>
              <a:lumOff val="80000"/>
            </a:schemeClr>
          </a:solidFill>
          <a:scene3d>
            <a:camera prst="orthographicFront"/>
            <a:lightRig rig="threePt" dir="t"/>
          </a:scene3d>
          <a:sp3d>
            <a:bevelT w="139700" prst="cross"/>
          </a:sp3d>
        </p:spPr>
        <p:txBody>
          <a:bodyPr>
            <a:normAutofit lnSpcReduction="10000"/>
          </a:bodyPr>
          <a:lstStyle/>
          <a:p>
            <a:pPr marL="0" indent="0" algn="ctr">
              <a:buNone/>
            </a:pPr>
            <a:r>
              <a:rPr lang="es-CO" sz="4400" dirty="0"/>
              <a:t>Se alimenta principalmente de glucosa y oxígeno, de ahí la importancia del consumo suficiente de carbohidratos, ya que éstos se convierten en glucosa.</a:t>
            </a:r>
          </a:p>
          <a:p>
            <a:endParaRPr lang="es-CO" dirty="0"/>
          </a:p>
        </p:txBody>
      </p:sp>
      <p:sp>
        <p:nvSpPr>
          <p:cNvPr id="4" name="Rectángulo 3"/>
          <p:cNvSpPr/>
          <p:nvPr/>
        </p:nvSpPr>
        <p:spPr>
          <a:xfrm>
            <a:off x="7244862" y="4549676"/>
            <a:ext cx="4600135" cy="2308324"/>
          </a:xfrm>
          <a:prstGeom prst="rect">
            <a:avLst/>
          </a:prstGeom>
        </p:spPr>
        <p:txBody>
          <a:bodyPr wrap="square">
            <a:spAutoFit/>
          </a:bodyPr>
          <a:lstStyle/>
          <a:p>
            <a:r>
              <a:rPr lang="es-CO" dirty="0"/>
              <a:t>  Es una forma de azúcar que se encuentra libre en las frutas y en la miel. La glucosa se encuentra libre en las frutas y es muy abundante en la naturaleza formando multitud de compuestos; el cuerpo convierte los glúcidos en glucosa. Se halla en el zumo de la uva y en la sangre. Es la principal fuente de energía de todos los seres vivos.</a:t>
            </a:r>
          </a:p>
        </p:txBody>
      </p:sp>
      <p:pic>
        <p:nvPicPr>
          <p:cNvPr id="5" name="Imagen 4"/>
          <p:cNvPicPr>
            <a:picLocks noChangeAspect="1"/>
          </p:cNvPicPr>
          <p:nvPr/>
        </p:nvPicPr>
        <p:blipFill>
          <a:blip r:embed="rId2"/>
          <a:stretch>
            <a:fillRect/>
          </a:stretch>
        </p:blipFill>
        <p:spPr>
          <a:xfrm>
            <a:off x="8276273" y="1947764"/>
            <a:ext cx="2466975" cy="2466975"/>
          </a:xfrm>
          <a:prstGeom prst="rect">
            <a:avLst/>
          </a:prstGeom>
          <a:scene3d>
            <a:camera prst="orthographicFront"/>
            <a:lightRig rig="threePt" dir="t"/>
          </a:scene3d>
          <a:sp3d>
            <a:bevelT w="139700" prst="cross"/>
          </a:sp3d>
        </p:spPr>
      </p:pic>
    </p:spTree>
    <p:extLst>
      <p:ext uri="{BB962C8B-B14F-4D97-AF65-F5344CB8AC3E}">
        <p14:creationId xmlns:p14="http://schemas.microsoft.com/office/powerpoint/2010/main" val="4198122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22923"/>
            <a:ext cx="10515600" cy="509636"/>
          </a:xfrm>
        </p:spPr>
        <p:txBody>
          <a:bodyPr>
            <a:normAutofit fontScale="90000"/>
          </a:bodyPr>
          <a:lstStyle/>
          <a:p>
            <a:r>
              <a:rPr lang="es-CO" b="1" i="1" dirty="0"/>
              <a:t>Alimentación para el sistema nervioso</a:t>
            </a:r>
          </a:p>
        </p:txBody>
      </p:sp>
      <p:sp>
        <p:nvSpPr>
          <p:cNvPr id="3" name="Marcador de contenido 2"/>
          <p:cNvSpPr>
            <a:spLocks noGrp="1"/>
          </p:cNvSpPr>
          <p:nvPr>
            <p:ph idx="1"/>
          </p:nvPr>
        </p:nvSpPr>
        <p:spPr>
          <a:xfrm>
            <a:off x="838200" y="1825625"/>
            <a:ext cx="5168705" cy="4800258"/>
          </a:xfrm>
          <a:solidFill>
            <a:schemeClr val="bg1">
              <a:lumMod val="95000"/>
            </a:schemeClr>
          </a:solidFill>
          <a:scene3d>
            <a:camera prst="orthographicFront"/>
            <a:lightRig rig="threePt" dir="t"/>
          </a:scene3d>
          <a:sp3d>
            <a:bevelT w="139700" prst="cross"/>
          </a:sp3d>
        </p:spPr>
        <p:txBody>
          <a:bodyPr>
            <a:normAutofit lnSpcReduction="10000"/>
          </a:bodyPr>
          <a:lstStyle/>
          <a:p>
            <a:pPr marL="0" indent="0" algn="ctr">
              <a:buNone/>
            </a:pPr>
            <a:r>
              <a:rPr lang="es-CO" sz="3600" dirty="0"/>
              <a:t>Además, necesita nutrientes básicos como vitaminas del grupo A y B; vitamina E, oligoelementos (litio, silicio, selenio y cromo), minerales (potasio, magnesio y zinc) y ácidos grasos (linoléico y linolénico).</a:t>
            </a:r>
          </a:p>
          <a:p>
            <a:endParaRPr lang="es-CO" dirty="0"/>
          </a:p>
          <a:p>
            <a:endParaRPr lang="es-CO" dirty="0"/>
          </a:p>
        </p:txBody>
      </p:sp>
      <p:pic>
        <p:nvPicPr>
          <p:cNvPr id="4" name="Imagen 3"/>
          <p:cNvPicPr>
            <a:picLocks noChangeAspect="1"/>
          </p:cNvPicPr>
          <p:nvPr/>
        </p:nvPicPr>
        <p:blipFill>
          <a:blip r:embed="rId2"/>
          <a:stretch>
            <a:fillRect/>
          </a:stretch>
        </p:blipFill>
        <p:spPr>
          <a:xfrm>
            <a:off x="6483301" y="874761"/>
            <a:ext cx="5610225" cy="5867400"/>
          </a:xfrm>
          <a:prstGeom prst="rect">
            <a:avLst/>
          </a:prstGeom>
        </p:spPr>
      </p:pic>
    </p:spTree>
    <p:extLst>
      <p:ext uri="{BB962C8B-B14F-4D97-AF65-F5344CB8AC3E}">
        <p14:creationId xmlns:p14="http://schemas.microsoft.com/office/powerpoint/2010/main" val="32703700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a:t>Alimentación para el sistema nervioso</a:t>
            </a:r>
          </a:p>
        </p:txBody>
      </p:sp>
      <p:sp>
        <p:nvSpPr>
          <p:cNvPr id="3" name="Marcador de contenido 2"/>
          <p:cNvSpPr>
            <a:spLocks noGrp="1"/>
          </p:cNvSpPr>
          <p:nvPr>
            <p:ph idx="1"/>
          </p:nvPr>
        </p:nvSpPr>
        <p:spPr>
          <a:xfrm>
            <a:off x="838200" y="1825625"/>
            <a:ext cx="6927166" cy="4351338"/>
          </a:xfrm>
          <a:solidFill>
            <a:schemeClr val="bg1">
              <a:lumMod val="95000"/>
            </a:schemeClr>
          </a:solidFill>
          <a:scene3d>
            <a:camera prst="orthographicFront"/>
            <a:lightRig rig="threePt" dir="t"/>
          </a:scene3d>
          <a:sp3d>
            <a:bevelT w="139700" prst="cross"/>
          </a:sp3d>
        </p:spPr>
        <p:txBody>
          <a:bodyPr>
            <a:normAutofit lnSpcReduction="10000"/>
          </a:bodyPr>
          <a:lstStyle/>
          <a:p>
            <a:r>
              <a:rPr lang="es-CO" dirty="0"/>
              <a:t> </a:t>
            </a:r>
            <a:r>
              <a:rPr lang="es-CO" sz="4400" u="sng" dirty="0"/>
              <a:t>Vitaminas</a:t>
            </a:r>
          </a:p>
          <a:p>
            <a:r>
              <a:rPr lang="es-CO" sz="4400" dirty="0"/>
              <a:t>La A, C y E combaten directamente la formación de radicales libres. La A se obtiene de las zanahorias, melón, brócoli, coles de bruselas y espinacas.</a:t>
            </a:r>
          </a:p>
          <a:p>
            <a:endParaRPr lang="es-CO" dirty="0"/>
          </a:p>
          <a:p>
            <a:endParaRPr lang="es-CO" dirty="0"/>
          </a:p>
        </p:txBody>
      </p:sp>
      <p:pic>
        <p:nvPicPr>
          <p:cNvPr id="4" name="Imagen 3"/>
          <p:cNvPicPr>
            <a:picLocks noChangeAspect="1"/>
          </p:cNvPicPr>
          <p:nvPr/>
        </p:nvPicPr>
        <p:blipFill>
          <a:blip r:embed="rId2"/>
          <a:stretch>
            <a:fillRect/>
          </a:stretch>
        </p:blipFill>
        <p:spPr>
          <a:xfrm>
            <a:off x="8085699" y="2132354"/>
            <a:ext cx="3492011" cy="4044609"/>
          </a:xfrm>
          <a:prstGeom prst="rect">
            <a:avLst/>
          </a:prstGeom>
        </p:spPr>
      </p:pic>
    </p:spTree>
    <p:extLst>
      <p:ext uri="{BB962C8B-B14F-4D97-AF65-F5344CB8AC3E}">
        <p14:creationId xmlns:p14="http://schemas.microsoft.com/office/powerpoint/2010/main" val="1691749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a:t>Alimentación para el sistema nervioso</a:t>
            </a:r>
          </a:p>
        </p:txBody>
      </p:sp>
      <p:sp>
        <p:nvSpPr>
          <p:cNvPr id="3" name="Marcador de contenido 2"/>
          <p:cNvSpPr>
            <a:spLocks noGrp="1"/>
          </p:cNvSpPr>
          <p:nvPr>
            <p:ph idx="1"/>
          </p:nvPr>
        </p:nvSpPr>
        <p:spPr>
          <a:xfrm>
            <a:off x="838200" y="1825625"/>
            <a:ext cx="6378526" cy="2286000"/>
          </a:xfrm>
          <a:solidFill>
            <a:schemeClr val="bg1">
              <a:lumMod val="95000"/>
            </a:schemeClr>
          </a:solidFill>
          <a:scene3d>
            <a:camera prst="orthographicFront"/>
            <a:lightRig rig="threePt" dir="t"/>
          </a:scene3d>
          <a:sp3d>
            <a:bevelT w="139700" prst="cross"/>
          </a:sp3d>
        </p:spPr>
        <p:txBody>
          <a:bodyPr/>
          <a:lstStyle/>
          <a:p>
            <a:r>
              <a:rPr lang="es-CO" sz="3600" dirty="0"/>
              <a:t>La vitamina C está presente en los cítricos y el brócoli, pimientos, melón y tomate. </a:t>
            </a:r>
            <a:endParaRPr lang="es-CO" dirty="0"/>
          </a:p>
          <a:p>
            <a:endParaRPr lang="es-CO" dirty="0"/>
          </a:p>
        </p:txBody>
      </p:sp>
      <p:pic>
        <p:nvPicPr>
          <p:cNvPr id="5" name="Imagen 4"/>
          <p:cNvPicPr>
            <a:picLocks noChangeAspect="1"/>
          </p:cNvPicPr>
          <p:nvPr/>
        </p:nvPicPr>
        <p:blipFill>
          <a:blip r:embed="rId2"/>
          <a:stretch>
            <a:fillRect/>
          </a:stretch>
        </p:blipFill>
        <p:spPr>
          <a:xfrm>
            <a:off x="8496300" y="1825625"/>
            <a:ext cx="2857500" cy="2286000"/>
          </a:xfrm>
          <a:prstGeom prst="rect">
            <a:avLst/>
          </a:prstGeom>
          <a:scene3d>
            <a:camera prst="orthographicFront"/>
            <a:lightRig rig="threePt" dir="t"/>
          </a:scene3d>
          <a:sp3d>
            <a:bevelT w="139700" prst="cross"/>
          </a:sp3d>
        </p:spPr>
      </p:pic>
      <p:pic>
        <p:nvPicPr>
          <p:cNvPr id="7" name="Imagen 6"/>
          <p:cNvPicPr>
            <a:picLocks noChangeAspect="1"/>
          </p:cNvPicPr>
          <p:nvPr/>
        </p:nvPicPr>
        <p:blipFill>
          <a:blip r:embed="rId3"/>
          <a:stretch>
            <a:fillRect/>
          </a:stretch>
        </p:blipFill>
        <p:spPr>
          <a:xfrm>
            <a:off x="8496300" y="4485176"/>
            <a:ext cx="2857500" cy="1685925"/>
          </a:xfrm>
          <a:prstGeom prst="rect">
            <a:avLst/>
          </a:prstGeom>
          <a:scene3d>
            <a:camera prst="orthographicFront"/>
            <a:lightRig rig="threePt" dir="t"/>
          </a:scene3d>
          <a:sp3d>
            <a:bevelT w="139700" prst="cross"/>
          </a:sp3d>
        </p:spPr>
      </p:pic>
      <p:sp>
        <p:nvSpPr>
          <p:cNvPr id="8" name="Rectángulo 7"/>
          <p:cNvSpPr/>
          <p:nvPr/>
        </p:nvSpPr>
        <p:spPr>
          <a:xfrm>
            <a:off x="838200" y="4485176"/>
            <a:ext cx="6378526" cy="1754326"/>
          </a:xfrm>
          <a:prstGeom prst="rect">
            <a:avLst/>
          </a:prstGeom>
          <a:solidFill>
            <a:schemeClr val="bg1">
              <a:lumMod val="95000"/>
            </a:schemeClr>
          </a:solidFill>
          <a:scene3d>
            <a:camera prst="orthographicFront"/>
            <a:lightRig rig="threePt" dir="t"/>
          </a:scene3d>
          <a:sp3d>
            <a:bevelT w="139700" prst="cross"/>
          </a:sp3d>
        </p:spPr>
        <p:txBody>
          <a:bodyPr wrap="square">
            <a:spAutoFit/>
          </a:bodyPr>
          <a:lstStyle/>
          <a:p>
            <a:r>
              <a:rPr lang="es-CO" sz="3600" dirty="0"/>
              <a:t>Para obtener vitamina E hay que consumir frutos secos y aceites vegetales.</a:t>
            </a:r>
          </a:p>
        </p:txBody>
      </p:sp>
    </p:spTree>
    <p:extLst>
      <p:ext uri="{BB962C8B-B14F-4D97-AF65-F5344CB8AC3E}">
        <p14:creationId xmlns:p14="http://schemas.microsoft.com/office/powerpoint/2010/main" val="36139735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a:effectLst>
                  <a:outerShdw blurRad="38100" dist="38100" dir="2700000" algn="tl">
                    <a:srgbClr val="000000">
                      <a:alpha val="43137"/>
                    </a:srgbClr>
                  </a:outerShdw>
                </a:effectLst>
              </a:rPr>
              <a:t>Alimentación para el sistema nervioso</a:t>
            </a:r>
          </a:p>
        </p:txBody>
      </p:sp>
      <p:sp>
        <p:nvSpPr>
          <p:cNvPr id="3" name="Marcador de contenido 2"/>
          <p:cNvSpPr>
            <a:spLocks noGrp="1"/>
          </p:cNvSpPr>
          <p:nvPr>
            <p:ph idx="1"/>
          </p:nvPr>
        </p:nvSpPr>
        <p:spPr>
          <a:xfrm>
            <a:off x="838200" y="1825625"/>
            <a:ext cx="6420729" cy="4351338"/>
          </a:xfrm>
          <a:solidFill>
            <a:schemeClr val="bg1">
              <a:lumMod val="95000"/>
            </a:schemeClr>
          </a:solidFill>
          <a:scene3d>
            <a:camera prst="orthographicFront"/>
            <a:lightRig rig="threePt" dir="t"/>
          </a:scene3d>
          <a:sp3d>
            <a:bevelT w="139700" prst="cross"/>
          </a:sp3d>
        </p:spPr>
        <p:txBody>
          <a:bodyPr/>
          <a:lstStyle/>
          <a:p>
            <a:r>
              <a:rPr lang="es-CO" sz="3600" dirty="0"/>
              <a:t>Las vitaminas del grupo B fortalecen el sistema nervioso central y tienen un efecto sedante. </a:t>
            </a:r>
          </a:p>
          <a:p>
            <a:r>
              <a:rPr lang="es-CO" sz="3600" dirty="0"/>
              <a:t>Se encuentran en la levadura de cerveza, lácteos, carne, cereales, aguacate, repollo y judías verdes.</a:t>
            </a:r>
          </a:p>
          <a:p>
            <a:endParaRPr lang="es-CO" dirty="0"/>
          </a:p>
        </p:txBody>
      </p:sp>
      <p:pic>
        <p:nvPicPr>
          <p:cNvPr id="4" name="Imagen 3"/>
          <p:cNvPicPr>
            <a:picLocks noChangeAspect="1"/>
          </p:cNvPicPr>
          <p:nvPr/>
        </p:nvPicPr>
        <p:blipFill>
          <a:blip r:embed="rId2"/>
          <a:stretch>
            <a:fillRect/>
          </a:stretch>
        </p:blipFill>
        <p:spPr>
          <a:xfrm>
            <a:off x="7526214" y="1825624"/>
            <a:ext cx="3827585" cy="3829587"/>
          </a:xfrm>
          <a:prstGeom prst="rect">
            <a:avLst/>
          </a:prstGeom>
          <a:scene3d>
            <a:camera prst="orthographicFront"/>
            <a:lightRig rig="threePt" dir="t"/>
          </a:scene3d>
          <a:sp3d>
            <a:bevelT w="139700" prst="cross"/>
          </a:sp3d>
        </p:spPr>
      </p:pic>
    </p:spTree>
    <p:extLst>
      <p:ext uri="{BB962C8B-B14F-4D97-AF65-F5344CB8AC3E}">
        <p14:creationId xmlns:p14="http://schemas.microsoft.com/office/powerpoint/2010/main" val="3688230869"/>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a:effectLst>
                  <a:outerShdw blurRad="38100" dist="38100" dir="2700000" algn="tl">
                    <a:srgbClr val="000000">
                      <a:alpha val="43137"/>
                    </a:srgbClr>
                  </a:outerShdw>
                </a:effectLst>
              </a:rPr>
              <a:t>Alimentación para el sistema nervioso</a:t>
            </a:r>
          </a:p>
        </p:txBody>
      </p:sp>
      <p:sp>
        <p:nvSpPr>
          <p:cNvPr id="3" name="Marcador de contenido 2"/>
          <p:cNvSpPr>
            <a:spLocks noGrp="1"/>
          </p:cNvSpPr>
          <p:nvPr>
            <p:ph idx="1"/>
          </p:nvPr>
        </p:nvSpPr>
        <p:spPr>
          <a:xfrm>
            <a:off x="838200" y="1825625"/>
            <a:ext cx="6828692" cy="4351338"/>
          </a:xfrm>
          <a:solidFill>
            <a:schemeClr val="bg1">
              <a:lumMod val="95000"/>
            </a:schemeClr>
          </a:solidFill>
          <a:scene3d>
            <a:camera prst="isometricOffAxis1Right"/>
            <a:lightRig rig="threePt" dir="t"/>
          </a:scene3d>
          <a:sp3d>
            <a:bevelT w="165100" prst="coolSlant"/>
          </a:sp3d>
        </p:spPr>
        <p:txBody>
          <a:bodyPr>
            <a:normAutofit lnSpcReduction="10000"/>
          </a:bodyPr>
          <a:lstStyle/>
          <a:p>
            <a:r>
              <a:rPr lang="es-CO" sz="3600" b="1" u="sng" dirty="0"/>
              <a:t>Minerales</a:t>
            </a:r>
          </a:p>
          <a:p>
            <a:r>
              <a:rPr lang="es-CO" sz="3600" dirty="0"/>
              <a:t>Potasio, magnesio y calcio son imprescindibles porque estimulan la reacción orgánica frente a las hormonas que el cuerpo segrega como respuesta al estrés. Por otro lado, tienen propiedades relajantes y mantienen a raya el ritmo cardíaco.</a:t>
            </a:r>
          </a:p>
          <a:p>
            <a:endParaRPr lang="es-CO" sz="3600" dirty="0"/>
          </a:p>
          <a:p>
            <a:endParaRPr lang="es-CO" dirty="0"/>
          </a:p>
        </p:txBody>
      </p:sp>
      <p:pic>
        <p:nvPicPr>
          <p:cNvPr id="4" name="Imagen 3"/>
          <p:cNvPicPr>
            <a:picLocks noChangeAspect="1"/>
          </p:cNvPicPr>
          <p:nvPr/>
        </p:nvPicPr>
        <p:blipFill>
          <a:blip r:embed="rId2"/>
          <a:stretch>
            <a:fillRect/>
          </a:stretch>
        </p:blipFill>
        <p:spPr>
          <a:xfrm>
            <a:off x="7990450" y="1479673"/>
            <a:ext cx="3770141" cy="1968598"/>
          </a:xfrm>
          <a:prstGeom prst="rect">
            <a:avLst/>
          </a:prstGeom>
        </p:spPr>
      </p:pic>
      <p:sp>
        <p:nvSpPr>
          <p:cNvPr id="5" name="Rectángulo 4"/>
          <p:cNvSpPr/>
          <p:nvPr/>
        </p:nvSpPr>
        <p:spPr>
          <a:xfrm>
            <a:off x="7666892" y="3583208"/>
            <a:ext cx="4206240" cy="3139321"/>
          </a:xfrm>
          <a:prstGeom prst="rect">
            <a:avLst/>
          </a:prstGeom>
        </p:spPr>
        <p:txBody>
          <a:bodyPr wrap="square">
            <a:spAutoFit/>
          </a:bodyPr>
          <a:lstStyle/>
          <a:p>
            <a:r>
              <a:rPr lang="es-CO" dirty="0">
                <a:solidFill>
                  <a:srgbClr val="FF0000"/>
                </a:solidFill>
              </a:rPr>
              <a:t>Al igual que en el caso de la vitaminas, ningún alimento posee todos los minerales en las cantidades necesarias y por ello la dieta ha de ser variada y equilibrada. </a:t>
            </a:r>
          </a:p>
          <a:p>
            <a:r>
              <a:rPr lang="es-CO" dirty="0">
                <a:solidFill>
                  <a:srgbClr val="FF0000"/>
                </a:solidFill>
              </a:rPr>
              <a:t>También, como en el caso de las vitaminas, los excesos de algunos minerales producen alteraciones en el organismo; esto ha de tenerse en cuenta a la hora de tomar suplementos vitamínicos y de minerales. Se debe consultar con el médico antes de consumir estos preparados. </a:t>
            </a:r>
          </a:p>
        </p:txBody>
      </p:sp>
    </p:spTree>
    <p:extLst>
      <p:ext uri="{BB962C8B-B14F-4D97-AF65-F5344CB8AC3E}">
        <p14:creationId xmlns:p14="http://schemas.microsoft.com/office/powerpoint/2010/main" val="13301087"/>
      </p:ext>
    </p:extLst>
  </p:cSld>
  <p:clrMapOvr>
    <a:masterClrMapping/>
  </p:clrMapOvr>
  <p:transition spd="slow">
    <p:wheel spokes="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dirty="0">
                <a:effectLst>
                  <a:outerShdw blurRad="38100" dist="38100" dir="2700000" algn="tl">
                    <a:srgbClr val="000000">
                      <a:alpha val="43137"/>
                    </a:srgbClr>
                  </a:outerShdw>
                </a:effectLst>
              </a:rPr>
              <a:t>Para obtener una buena salud:</a:t>
            </a:r>
          </a:p>
        </p:txBody>
      </p:sp>
      <p:pic>
        <p:nvPicPr>
          <p:cNvPr id="4" name="Imagen 3"/>
          <p:cNvPicPr>
            <a:picLocks noChangeAspect="1"/>
          </p:cNvPicPr>
          <p:nvPr/>
        </p:nvPicPr>
        <p:blipFill>
          <a:blip r:embed="rId2"/>
          <a:stretch>
            <a:fillRect/>
          </a:stretch>
        </p:blipFill>
        <p:spPr>
          <a:xfrm>
            <a:off x="1237957" y="2042452"/>
            <a:ext cx="9791113" cy="4175467"/>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8330643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22922"/>
            <a:ext cx="10515600" cy="1325563"/>
          </a:xfrm>
        </p:spPr>
        <p:txBody>
          <a:bodyPr/>
          <a:lstStyle/>
          <a:p>
            <a:r>
              <a:rPr lang="es-CO" b="1" i="1" dirty="0">
                <a:effectLst>
                  <a:outerShdw blurRad="38100" dist="38100" dir="2700000" algn="tl">
                    <a:srgbClr val="000000">
                      <a:alpha val="43137"/>
                    </a:srgbClr>
                  </a:outerShdw>
                </a:effectLst>
              </a:rPr>
              <a:t>Alimentación para el sistema nervioso</a:t>
            </a:r>
          </a:p>
        </p:txBody>
      </p:sp>
      <p:sp>
        <p:nvSpPr>
          <p:cNvPr id="3" name="Marcador de contenido 2"/>
          <p:cNvSpPr>
            <a:spLocks noGrp="1"/>
          </p:cNvSpPr>
          <p:nvPr>
            <p:ph idx="1"/>
          </p:nvPr>
        </p:nvSpPr>
        <p:spPr>
          <a:xfrm>
            <a:off x="838200" y="1825625"/>
            <a:ext cx="6969369" cy="4351338"/>
          </a:xfrm>
          <a:solidFill>
            <a:schemeClr val="bg1">
              <a:lumMod val="95000"/>
            </a:schemeClr>
          </a:solidFill>
          <a:scene3d>
            <a:camera prst="orthographicFront"/>
            <a:lightRig rig="threePt" dir="t"/>
          </a:scene3d>
          <a:sp3d>
            <a:bevelT prst="relaxedInset"/>
          </a:sp3d>
        </p:spPr>
        <p:txBody>
          <a:bodyPr/>
          <a:lstStyle/>
          <a:p>
            <a:r>
              <a:rPr lang="es-CO" sz="4400" dirty="0"/>
              <a:t>Las frutas, verduras, cereales enteros y carne son alimentos ricos en potasio. El magnesio se encuentra en las verduras, frutos secos, cereales y semillas.</a:t>
            </a:r>
          </a:p>
          <a:p>
            <a:endParaRPr lang="es-CO" dirty="0"/>
          </a:p>
          <a:p>
            <a:endParaRPr lang="es-CO" dirty="0"/>
          </a:p>
        </p:txBody>
      </p:sp>
      <p:pic>
        <p:nvPicPr>
          <p:cNvPr id="4" name="Imagen 3"/>
          <p:cNvPicPr>
            <a:picLocks noChangeAspect="1"/>
          </p:cNvPicPr>
          <p:nvPr/>
        </p:nvPicPr>
        <p:blipFill>
          <a:blip r:embed="rId2"/>
          <a:stretch>
            <a:fillRect/>
          </a:stretch>
        </p:blipFill>
        <p:spPr>
          <a:xfrm>
            <a:off x="8314005" y="2231927"/>
            <a:ext cx="3334043" cy="3945036"/>
          </a:xfrm>
          <a:prstGeom prst="rect">
            <a:avLst/>
          </a:prstGeom>
          <a:scene3d>
            <a:camera prst="orthographicFront"/>
            <a:lightRig rig="threePt" dir="t"/>
          </a:scene3d>
          <a:sp3d>
            <a:bevelT w="139700" prst="cross"/>
          </a:sp3d>
        </p:spPr>
      </p:pic>
    </p:spTree>
    <p:extLst>
      <p:ext uri="{BB962C8B-B14F-4D97-AF65-F5344CB8AC3E}">
        <p14:creationId xmlns:p14="http://schemas.microsoft.com/office/powerpoint/2010/main" val="22827337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a:effectLst>
                  <a:outerShdw blurRad="38100" dist="38100" dir="2700000" algn="tl">
                    <a:srgbClr val="000000">
                      <a:alpha val="43137"/>
                    </a:srgbClr>
                  </a:outerShdw>
                </a:effectLst>
              </a:rPr>
              <a:t>Alimentación para el sistema nervioso</a:t>
            </a:r>
          </a:p>
        </p:txBody>
      </p:sp>
      <p:sp>
        <p:nvSpPr>
          <p:cNvPr id="3" name="Marcador de contenido 2"/>
          <p:cNvSpPr>
            <a:spLocks noGrp="1"/>
          </p:cNvSpPr>
          <p:nvPr>
            <p:ph idx="1"/>
          </p:nvPr>
        </p:nvSpPr>
        <p:spPr>
          <a:xfrm>
            <a:off x="838200" y="1825625"/>
            <a:ext cx="6378526" cy="3182473"/>
          </a:xfrm>
          <a:solidFill>
            <a:schemeClr val="bg1">
              <a:lumMod val="95000"/>
            </a:schemeClr>
          </a:solidFill>
          <a:scene3d>
            <a:camera prst="orthographicFront"/>
            <a:lightRig rig="threePt" dir="t"/>
          </a:scene3d>
          <a:sp3d>
            <a:bevelT w="165100" prst="coolSlant"/>
          </a:sp3d>
        </p:spPr>
        <p:txBody>
          <a:bodyPr>
            <a:normAutofit fontScale="92500" lnSpcReduction="20000"/>
          </a:bodyPr>
          <a:lstStyle/>
          <a:p>
            <a:r>
              <a:rPr lang="es-CO" sz="4000" b="1" dirty="0"/>
              <a:t>El calcio en tanto, es conocido como “el tranquilizante natural” y desde luego, pocas cosas tienen un efecto tan sedante como beber un vaso de leche tibia antes de acostarse. </a:t>
            </a:r>
            <a:r>
              <a:rPr lang="es-CO" sz="4000" b="1" u="sng" dirty="0"/>
              <a:t>Agua de manzana</a:t>
            </a:r>
            <a:r>
              <a:rPr lang="es-CO" sz="4000" b="1" dirty="0"/>
              <a:t>. </a:t>
            </a:r>
            <a:endParaRPr lang="es-CO" dirty="0"/>
          </a:p>
        </p:txBody>
      </p:sp>
      <p:sp>
        <p:nvSpPr>
          <p:cNvPr id="4" name="Rectángulo 3"/>
          <p:cNvSpPr/>
          <p:nvPr/>
        </p:nvSpPr>
        <p:spPr>
          <a:xfrm>
            <a:off x="1758461" y="5270700"/>
            <a:ext cx="8947054" cy="1200329"/>
          </a:xfrm>
          <a:prstGeom prst="rect">
            <a:avLst/>
          </a:prstGeom>
        </p:spPr>
        <p:txBody>
          <a:bodyPr wrap="square">
            <a:spAutoFit/>
          </a:bodyPr>
          <a:lstStyle/>
          <a:p>
            <a:r>
              <a:rPr lang="es-CO" sz="2400" b="1" dirty="0"/>
              <a:t>Recuerdo con mucho afecto el agua de manzana para dormir. Me la daban las enfermeras durante tres meses, tibiecita, cuando estuve en el hospital. </a:t>
            </a:r>
          </a:p>
        </p:txBody>
      </p:sp>
      <p:pic>
        <p:nvPicPr>
          <p:cNvPr id="5" name="Imagen 4"/>
          <p:cNvPicPr>
            <a:picLocks noChangeAspect="1"/>
          </p:cNvPicPr>
          <p:nvPr/>
        </p:nvPicPr>
        <p:blipFill>
          <a:blip r:embed="rId2"/>
          <a:stretch>
            <a:fillRect/>
          </a:stretch>
        </p:blipFill>
        <p:spPr>
          <a:xfrm>
            <a:off x="7973157" y="1825625"/>
            <a:ext cx="3224725" cy="2607569"/>
          </a:xfrm>
          <a:prstGeom prst="rect">
            <a:avLst/>
          </a:prstGeom>
        </p:spPr>
      </p:pic>
    </p:spTree>
    <p:extLst>
      <p:ext uri="{BB962C8B-B14F-4D97-AF65-F5344CB8AC3E}">
        <p14:creationId xmlns:p14="http://schemas.microsoft.com/office/powerpoint/2010/main" val="20039429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a:effectLst>
                  <a:outerShdw blurRad="38100" dist="38100" dir="2700000" algn="tl">
                    <a:srgbClr val="000000">
                      <a:alpha val="43137"/>
                    </a:srgbClr>
                  </a:outerShdw>
                </a:effectLst>
              </a:rPr>
              <a:t>Alimentación para el sistema nervioso</a:t>
            </a:r>
          </a:p>
        </p:txBody>
      </p:sp>
      <p:sp>
        <p:nvSpPr>
          <p:cNvPr id="3" name="Marcador de contenido 2"/>
          <p:cNvSpPr>
            <a:spLocks noGrp="1"/>
          </p:cNvSpPr>
          <p:nvPr>
            <p:ph idx="1"/>
          </p:nvPr>
        </p:nvSpPr>
        <p:spPr>
          <a:xfrm>
            <a:off x="838200" y="1825625"/>
            <a:ext cx="6673948" cy="4729920"/>
          </a:xfrm>
          <a:solidFill>
            <a:schemeClr val="accent2">
              <a:lumMod val="20000"/>
              <a:lumOff val="80000"/>
            </a:schemeClr>
          </a:solidFill>
          <a:scene3d>
            <a:camera prst="orthographicFront"/>
            <a:lightRig rig="threePt" dir="t"/>
          </a:scene3d>
          <a:sp3d>
            <a:bevelT w="139700" prst="cross"/>
          </a:sp3d>
        </p:spPr>
        <p:txBody>
          <a:bodyPr/>
          <a:lstStyle/>
          <a:p>
            <a:r>
              <a:rPr lang="es-CO" sz="4000" b="1" u="sng" dirty="0"/>
              <a:t>Alimentos relajantes</a:t>
            </a:r>
          </a:p>
          <a:p>
            <a:r>
              <a:rPr lang="es-CO" sz="4000" dirty="0"/>
              <a:t>Es cierto que hay alimentos que estimulan el buen funcionamiento de las células nerviosas y ayudan al organismo a mantenerse relajado mientras que otros favorecen la irritabilidad.</a:t>
            </a:r>
          </a:p>
          <a:p>
            <a:endParaRPr lang="es-CO" dirty="0"/>
          </a:p>
        </p:txBody>
      </p:sp>
      <p:pic>
        <p:nvPicPr>
          <p:cNvPr id="4" name="Imagen 3"/>
          <p:cNvPicPr>
            <a:picLocks noChangeAspect="1"/>
          </p:cNvPicPr>
          <p:nvPr/>
        </p:nvPicPr>
        <p:blipFill>
          <a:blip r:embed="rId2"/>
          <a:stretch>
            <a:fillRect/>
          </a:stretch>
        </p:blipFill>
        <p:spPr>
          <a:xfrm>
            <a:off x="7949785" y="2244163"/>
            <a:ext cx="3712332" cy="383308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688409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a:effectLst>
                  <a:outerShdw blurRad="38100" dist="38100" dir="2700000" algn="tl">
                    <a:srgbClr val="000000">
                      <a:alpha val="43137"/>
                    </a:srgbClr>
                  </a:outerShdw>
                </a:effectLst>
              </a:rPr>
              <a:t>Alimentación para el sistema nervioso</a:t>
            </a:r>
          </a:p>
        </p:txBody>
      </p:sp>
      <p:sp>
        <p:nvSpPr>
          <p:cNvPr id="3" name="Marcador de contenido 2"/>
          <p:cNvSpPr>
            <a:spLocks noGrp="1"/>
          </p:cNvSpPr>
          <p:nvPr>
            <p:ph idx="1"/>
          </p:nvPr>
        </p:nvSpPr>
        <p:spPr>
          <a:xfrm>
            <a:off x="838200" y="1825625"/>
            <a:ext cx="6772422" cy="4351338"/>
          </a:xfrm>
          <a:solidFill>
            <a:schemeClr val="accent2">
              <a:lumMod val="20000"/>
              <a:lumOff val="80000"/>
            </a:schemeClr>
          </a:solidFill>
          <a:scene3d>
            <a:camera prst="orthographicFront"/>
            <a:lightRig rig="threePt" dir="t"/>
          </a:scene3d>
          <a:sp3d>
            <a:bevelT w="139700" prst="cross"/>
          </a:sp3d>
        </p:spPr>
        <p:txBody>
          <a:bodyPr>
            <a:normAutofit/>
          </a:bodyPr>
          <a:lstStyle/>
          <a:p>
            <a:r>
              <a:rPr lang="es-CO" sz="4800" dirty="0"/>
              <a:t>Entre los que te “relajan” están el plátano, las almendras, el germen de trigo, la levadura de cerveza y las semillas de girasol.</a:t>
            </a:r>
          </a:p>
        </p:txBody>
      </p:sp>
      <p:pic>
        <p:nvPicPr>
          <p:cNvPr id="4" name="Imagen 3"/>
          <p:cNvPicPr>
            <a:picLocks noChangeAspect="1"/>
          </p:cNvPicPr>
          <p:nvPr/>
        </p:nvPicPr>
        <p:blipFill>
          <a:blip r:embed="rId2"/>
          <a:stretch>
            <a:fillRect/>
          </a:stretch>
        </p:blipFill>
        <p:spPr>
          <a:xfrm>
            <a:off x="7849772" y="2115868"/>
            <a:ext cx="4178105" cy="4172390"/>
          </a:xfrm>
          <a:prstGeom prst="rect">
            <a:avLst/>
          </a:prstGeom>
          <a:scene3d>
            <a:camera prst="orthographicFront"/>
            <a:lightRig rig="threePt" dir="t"/>
          </a:scene3d>
          <a:sp3d>
            <a:bevelT w="139700" prst="cross"/>
          </a:sp3d>
        </p:spPr>
      </p:pic>
    </p:spTree>
    <p:extLst>
      <p:ext uri="{BB962C8B-B14F-4D97-AF65-F5344CB8AC3E}">
        <p14:creationId xmlns:p14="http://schemas.microsoft.com/office/powerpoint/2010/main" val="70735581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a:effectLst>
                  <a:outerShdw blurRad="38100" dist="38100" dir="2700000" algn="tl">
                    <a:srgbClr val="000000">
                      <a:alpha val="43137"/>
                    </a:srgbClr>
                  </a:outerShdw>
                </a:effectLst>
              </a:rPr>
              <a:t>Alimentación para el sistema nervioso</a:t>
            </a:r>
          </a:p>
        </p:txBody>
      </p:sp>
      <p:sp>
        <p:nvSpPr>
          <p:cNvPr id="3" name="Marcador de contenido 2"/>
          <p:cNvSpPr>
            <a:spLocks noGrp="1"/>
          </p:cNvSpPr>
          <p:nvPr>
            <p:ph idx="1"/>
          </p:nvPr>
        </p:nvSpPr>
        <p:spPr>
          <a:xfrm>
            <a:off x="838200" y="1825625"/>
            <a:ext cx="7067843" cy="4351338"/>
          </a:xfrm>
          <a:solidFill>
            <a:schemeClr val="accent3">
              <a:lumMod val="20000"/>
              <a:lumOff val="80000"/>
            </a:schemeClr>
          </a:solidFill>
          <a:scene3d>
            <a:camera prst="orthographicFront"/>
            <a:lightRig rig="threePt" dir="t"/>
          </a:scene3d>
          <a:sp3d>
            <a:bevelT w="139700" prst="cross"/>
          </a:sp3d>
        </p:spPr>
        <p:txBody>
          <a:bodyPr>
            <a:normAutofit lnSpcReduction="10000"/>
          </a:bodyPr>
          <a:lstStyle/>
          <a:p>
            <a:r>
              <a:rPr lang="es-CO" sz="4400" b="1" u="sng" dirty="0"/>
              <a:t>Una mala alimentación</a:t>
            </a:r>
          </a:p>
          <a:p>
            <a:r>
              <a:rPr lang="es-CO" sz="4400" dirty="0"/>
              <a:t>Si tienes una mala alimentación que no beneficie tu sistema nervioso te expones a una serie de trastornos de salud. Chécalos:</a:t>
            </a:r>
          </a:p>
          <a:p>
            <a:endParaRPr lang="es-CO" dirty="0"/>
          </a:p>
        </p:txBody>
      </p:sp>
      <p:pic>
        <p:nvPicPr>
          <p:cNvPr id="4" name="Imagen 3"/>
          <p:cNvPicPr>
            <a:picLocks noChangeAspect="1"/>
          </p:cNvPicPr>
          <p:nvPr/>
        </p:nvPicPr>
        <p:blipFill>
          <a:blip r:embed="rId2"/>
          <a:stretch>
            <a:fillRect/>
          </a:stretch>
        </p:blipFill>
        <p:spPr>
          <a:xfrm>
            <a:off x="8767763" y="4604603"/>
            <a:ext cx="2857500" cy="1905000"/>
          </a:xfrm>
          <a:prstGeom prst="rect">
            <a:avLst/>
          </a:prstGeom>
        </p:spPr>
      </p:pic>
      <p:pic>
        <p:nvPicPr>
          <p:cNvPr id="5" name="Imagen 4"/>
          <p:cNvPicPr>
            <a:picLocks noChangeAspect="1"/>
          </p:cNvPicPr>
          <p:nvPr/>
        </p:nvPicPr>
        <p:blipFill>
          <a:blip r:embed="rId3"/>
          <a:stretch>
            <a:fillRect/>
          </a:stretch>
        </p:blipFill>
        <p:spPr>
          <a:xfrm>
            <a:off x="8156037" y="2076083"/>
            <a:ext cx="1860159" cy="2143125"/>
          </a:xfrm>
          <a:prstGeom prst="rect">
            <a:avLst/>
          </a:prstGeom>
        </p:spPr>
      </p:pic>
      <p:pic>
        <p:nvPicPr>
          <p:cNvPr id="6" name="Imagen 5"/>
          <p:cNvPicPr>
            <a:picLocks noChangeAspect="1"/>
          </p:cNvPicPr>
          <p:nvPr/>
        </p:nvPicPr>
        <p:blipFill>
          <a:blip r:embed="rId4"/>
          <a:stretch>
            <a:fillRect/>
          </a:stretch>
        </p:blipFill>
        <p:spPr>
          <a:xfrm>
            <a:off x="10196513" y="2076083"/>
            <a:ext cx="1789162" cy="2143125"/>
          </a:xfrm>
          <a:prstGeom prst="rect">
            <a:avLst/>
          </a:prstGeom>
        </p:spPr>
      </p:pic>
    </p:spTree>
    <p:extLst>
      <p:ext uri="{BB962C8B-B14F-4D97-AF65-F5344CB8AC3E}">
        <p14:creationId xmlns:p14="http://schemas.microsoft.com/office/powerpoint/2010/main" val="2778368705"/>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09488"/>
            <a:ext cx="7602415" cy="6548511"/>
          </a:xfrm>
        </p:spPr>
        <p:txBody>
          <a:bodyPr>
            <a:normAutofit/>
          </a:bodyPr>
          <a:lstStyle/>
          <a:p>
            <a:r>
              <a:rPr lang="es-CO" sz="3000" b="1" u="sng" dirty="0"/>
              <a:t>Deficiencia de hierro</a:t>
            </a:r>
            <a:r>
              <a:rPr lang="es-CO" dirty="0"/>
              <a:t>: </a:t>
            </a:r>
            <a:r>
              <a:rPr lang="es-CO" dirty="0">
                <a:solidFill>
                  <a:srgbClr val="FF0000"/>
                </a:solidFill>
              </a:rPr>
              <a:t>afecta la memoria y la capacidad de concentración.</a:t>
            </a:r>
          </a:p>
          <a:p>
            <a:endParaRPr lang="es-CO" dirty="0"/>
          </a:p>
          <a:p>
            <a:endParaRPr lang="es-CO" sz="3000" b="1" u="sng" dirty="0"/>
          </a:p>
          <a:p>
            <a:endParaRPr lang="es-CO" sz="3000" b="1" u="sng" dirty="0"/>
          </a:p>
          <a:p>
            <a:r>
              <a:rPr lang="es-CO" sz="3000" b="1" u="sng" dirty="0"/>
              <a:t>Deficiencia de magnesio</a:t>
            </a:r>
            <a:r>
              <a:rPr lang="es-CO" dirty="0"/>
              <a:t>: </a:t>
            </a:r>
            <a:r>
              <a:rPr lang="es-CO" dirty="0">
                <a:solidFill>
                  <a:srgbClr val="FF0000"/>
                </a:solidFill>
              </a:rPr>
              <a:t>te pones más susceptible al estrés.</a:t>
            </a:r>
          </a:p>
          <a:p>
            <a:endParaRPr lang="es-CO" dirty="0"/>
          </a:p>
          <a:p>
            <a:endParaRPr lang="es-CO" sz="3000" b="1" u="sng" dirty="0"/>
          </a:p>
          <a:p>
            <a:endParaRPr lang="es-CO" sz="3000" b="1" u="sng" dirty="0"/>
          </a:p>
          <a:p>
            <a:r>
              <a:rPr lang="es-CO" sz="3000" b="1" u="sng" dirty="0"/>
              <a:t>Deficiencia de tiamina</a:t>
            </a:r>
            <a:r>
              <a:rPr lang="es-CO" dirty="0"/>
              <a:t>: </a:t>
            </a:r>
            <a:r>
              <a:rPr lang="es-CO" dirty="0">
                <a:solidFill>
                  <a:srgbClr val="FF0000"/>
                </a:solidFill>
              </a:rPr>
              <a:t>te vuelve irritable, deprimido y también afecta tu memoria y concentración.</a:t>
            </a:r>
          </a:p>
          <a:p>
            <a:endParaRPr lang="es-CO" dirty="0"/>
          </a:p>
        </p:txBody>
      </p:sp>
      <p:pic>
        <p:nvPicPr>
          <p:cNvPr id="2" name="Imagen 1"/>
          <p:cNvPicPr>
            <a:picLocks noChangeAspect="1"/>
          </p:cNvPicPr>
          <p:nvPr/>
        </p:nvPicPr>
        <p:blipFill>
          <a:blip r:embed="rId2"/>
          <a:stretch>
            <a:fillRect/>
          </a:stretch>
        </p:blipFill>
        <p:spPr>
          <a:xfrm>
            <a:off x="9070438" y="309489"/>
            <a:ext cx="2296257" cy="1927273"/>
          </a:xfrm>
          <a:prstGeom prst="rect">
            <a:avLst/>
          </a:prstGeom>
          <a:scene3d>
            <a:camera prst="orthographicFront"/>
            <a:lightRig rig="threePt" dir="t"/>
          </a:scene3d>
          <a:sp3d>
            <a:bevelT w="139700" prst="cross"/>
          </a:sp3d>
        </p:spPr>
      </p:pic>
      <p:pic>
        <p:nvPicPr>
          <p:cNvPr id="4" name="Imagen 3"/>
          <p:cNvPicPr>
            <a:picLocks noChangeAspect="1"/>
          </p:cNvPicPr>
          <p:nvPr/>
        </p:nvPicPr>
        <p:blipFill>
          <a:blip r:embed="rId3"/>
          <a:stretch>
            <a:fillRect/>
          </a:stretch>
        </p:blipFill>
        <p:spPr>
          <a:xfrm>
            <a:off x="9070438" y="2431931"/>
            <a:ext cx="2296257" cy="2096526"/>
          </a:xfrm>
          <a:prstGeom prst="rect">
            <a:avLst/>
          </a:prstGeom>
          <a:scene3d>
            <a:camera prst="orthographicFront"/>
            <a:lightRig rig="threePt" dir="t"/>
          </a:scene3d>
          <a:sp3d>
            <a:bevelT w="139700" prst="cross"/>
          </a:sp3d>
        </p:spPr>
      </p:pic>
      <p:pic>
        <p:nvPicPr>
          <p:cNvPr id="5" name="Imagen 4"/>
          <p:cNvPicPr>
            <a:picLocks noChangeAspect="1"/>
          </p:cNvPicPr>
          <p:nvPr/>
        </p:nvPicPr>
        <p:blipFill>
          <a:blip r:embed="rId4"/>
          <a:stretch>
            <a:fillRect/>
          </a:stretch>
        </p:blipFill>
        <p:spPr>
          <a:xfrm>
            <a:off x="8789816" y="4629150"/>
            <a:ext cx="2857500" cy="2228850"/>
          </a:xfrm>
          <a:prstGeom prst="rect">
            <a:avLst/>
          </a:prstGeom>
          <a:scene3d>
            <a:camera prst="orthographicFront"/>
            <a:lightRig rig="threePt" dir="t"/>
          </a:scene3d>
          <a:sp3d>
            <a:bevelT w="139700" prst="cross"/>
          </a:sp3d>
        </p:spPr>
      </p:pic>
    </p:spTree>
    <p:extLst>
      <p:ext uri="{BB962C8B-B14F-4D97-AF65-F5344CB8AC3E}">
        <p14:creationId xmlns:p14="http://schemas.microsoft.com/office/powerpoint/2010/main" val="15846866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barn(inVertical)">
                                      <p:cBhvr>
                                        <p:cTn id="25"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618978"/>
            <a:ext cx="7363265" cy="5570807"/>
          </a:xfrm>
        </p:spPr>
        <p:txBody>
          <a:bodyPr/>
          <a:lstStyle/>
          <a:p>
            <a:r>
              <a:rPr lang="es-CO" b="1" u="sng" dirty="0"/>
              <a:t>Deficiencia de niacina</a:t>
            </a:r>
            <a:r>
              <a:rPr lang="es-CO" dirty="0"/>
              <a:t>: </a:t>
            </a:r>
            <a:r>
              <a:rPr lang="es-CO" dirty="0">
                <a:solidFill>
                  <a:srgbClr val="FF0000"/>
                </a:solidFill>
              </a:rPr>
              <a:t>causa depresión.</a:t>
            </a:r>
          </a:p>
          <a:p>
            <a:endParaRPr lang="es-CO" dirty="0"/>
          </a:p>
          <a:p>
            <a:endParaRPr lang="es-CO" dirty="0"/>
          </a:p>
          <a:p>
            <a:endParaRPr lang="es-CO" dirty="0"/>
          </a:p>
          <a:p>
            <a:r>
              <a:rPr lang="es-CO" b="1" u="sng" dirty="0"/>
              <a:t>Deficiencia de piridoxina</a:t>
            </a:r>
            <a:r>
              <a:rPr lang="es-CO" dirty="0"/>
              <a:t>: </a:t>
            </a:r>
            <a:r>
              <a:rPr lang="es-CO" dirty="0">
                <a:solidFill>
                  <a:srgbClr val="FF0000"/>
                </a:solidFill>
              </a:rPr>
              <a:t>causa irritabilidad y depresión.</a:t>
            </a:r>
          </a:p>
          <a:p>
            <a:endParaRPr lang="es-CO" dirty="0"/>
          </a:p>
          <a:p>
            <a:endParaRPr lang="es-CO" dirty="0"/>
          </a:p>
          <a:p>
            <a:endParaRPr lang="es-CO" dirty="0"/>
          </a:p>
          <a:p>
            <a:r>
              <a:rPr lang="es-CO" b="1" u="sng" dirty="0"/>
              <a:t>Deficiencia de vitamina B12</a:t>
            </a:r>
            <a:r>
              <a:rPr lang="es-CO" dirty="0"/>
              <a:t>: </a:t>
            </a:r>
            <a:r>
              <a:rPr lang="es-CO" dirty="0">
                <a:solidFill>
                  <a:srgbClr val="FF0000"/>
                </a:solidFill>
              </a:rPr>
              <a:t>altera el sistema nervioso.</a:t>
            </a:r>
          </a:p>
          <a:p>
            <a:endParaRPr lang="es-CO" dirty="0"/>
          </a:p>
        </p:txBody>
      </p:sp>
      <p:pic>
        <p:nvPicPr>
          <p:cNvPr id="4" name="Imagen 3"/>
          <p:cNvPicPr>
            <a:picLocks noChangeAspect="1"/>
          </p:cNvPicPr>
          <p:nvPr/>
        </p:nvPicPr>
        <p:blipFill>
          <a:blip r:embed="rId2"/>
          <a:stretch>
            <a:fillRect/>
          </a:stretch>
        </p:blipFill>
        <p:spPr>
          <a:xfrm>
            <a:off x="8553157" y="146818"/>
            <a:ext cx="3360713" cy="2131255"/>
          </a:xfrm>
          <a:prstGeom prst="rect">
            <a:avLst/>
          </a:prstGeom>
          <a:scene3d>
            <a:camera prst="orthographicFront"/>
            <a:lightRig rig="threePt" dir="t"/>
          </a:scene3d>
          <a:sp3d>
            <a:bevelT w="139700" prst="cross"/>
          </a:sp3d>
        </p:spPr>
      </p:pic>
      <p:pic>
        <p:nvPicPr>
          <p:cNvPr id="5" name="Imagen 4"/>
          <p:cNvPicPr>
            <a:picLocks noChangeAspect="1"/>
          </p:cNvPicPr>
          <p:nvPr/>
        </p:nvPicPr>
        <p:blipFill>
          <a:blip r:embed="rId3"/>
          <a:stretch>
            <a:fillRect/>
          </a:stretch>
        </p:blipFill>
        <p:spPr>
          <a:xfrm>
            <a:off x="8553156" y="2475914"/>
            <a:ext cx="3360713" cy="2166425"/>
          </a:xfrm>
          <a:prstGeom prst="rect">
            <a:avLst/>
          </a:prstGeom>
          <a:scene3d>
            <a:camera prst="orthographicFront"/>
            <a:lightRig rig="threePt" dir="t"/>
          </a:scene3d>
          <a:sp3d>
            <a:bevelT w="139700" prst="cross"/>
          </a:sp3d>
        </p:spPr>
      </p:pic>
      <p:pic>
        <p:nvPicPr>
          <p:cNvPr id="6" name="Imagen 5"/>
          <p:cNvPicPr>
            <a:picLocks noChangeAspect="1"/>
          </p:cNvPicPr>
          <p:nvPr/>
        </p:nvPicPr>
        <p:blipFill>
          <a:blip r:embed="rId4"/>
          <a:stretch>
            <a:fillRect/>
          </a:stretch>
        </p:blipFill>
        <p:spPr>
          <a:xfrm>
            <a:off x="8553156" y="4854694"/>
            <a:ext cx="3360713" cy="2046849"/>
          </a:xfrm>
          <a:prstGeom prst="rect">
            <a:avLst/>
          </a:prstGeom>
          <a:scene3d>
            <a:camera prst="orthographicFront"/>
            <a:lightRig rig="threePt" dir="t"/>
          </a:scene3d>
          <a:sp3d>
            <a:bevelT w="139700" prst="cross"/>
          </a:sp3d>
        </p:spPr>
      </p:pic>
    </p:spTree>
    <p:extLst>
      <p:ext uri="{BB962C8B-B14F-4D97-AF65-F5344CB8AC3E}">
        <p14:creationId xmlns:p14="http://schemas.microsoft.com/office/powerpoint/2010/main" val="13745619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8" end="8"/>
                                            </p:txEl>
                                          </p:spTgt>
                                        </p:tgtEl>
                                        <p:attrNameLst>
                                          <p:attrName>style.visibility</p:attrName>
                                        </p:attrNameLst>
                                      </p:cBhvr>
                                      <p:to>
                                        <p:strVal val="visible"/>
                                      </p:to>
                                    </p:set>
                                    <p:animEffect transition="in" filter="wipe(down)">
                                      <p:cBhvr>
                                        <p:cTn id="1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900332" y="422031"/>
            <a:ext cx="10522634" cy="5894363"/>
          </a:xfrm>
          <a:prstGeom prst="rect">
            <a:avLst/>
          </a:prstGeom>
        </p:spPr>
      </p:pic>
    </p:spTree>
    <p:extLst>
      <p:ext uri="{BB962C8B-B14F-4D97-AF65-F5344CB8AC3E}">
        <p14:creationId xmlns:p14="http://schemas.microsoft.com/office/powerpoint/2010/main" val="24482996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noAutofit/>
          </a:bodyPr>
          <a:lstStyle/>
          <a:p>
            <a:r>
              <a:rPr lang="es-CO" b="1" i="1" dirty="0">
                <a:effectLst>
                  <a:outerShdw blurRad="38100" dist="38100" dir="2700000" algn="tl">
                    <a:srgbClr val="000000">
                      <a:alpha val="43137"/>
                    </a:srgbClr>
                  </a:outerShdw>
                </a:effectLst>
              </a:rPr>
              <a:t>La alimentación ideal establecida por Dios originalmente: </a:t>
            </a:r>
          </a:p>
        </p:txBody>
      </p:sp>
      <p:sp>
        <p:nvSpPr>
          <p:cNvPr id="3" name="Marcador de contenido 2"/>
          <p:cNvSpPr>
            <a:spLocks noGrp="1"/>
          </p:cNvSpPr>
          <p:nvPr>
            <p:ph idx="1"/>
          </p:nvPr>
        </p:nvSpPr>
        <p:spPr>
          <a:xfrm>
            <a:off x="838200" y="1825625"/>
            <a:ext cx="7551057" cy="4836432"/>
          </a:xfrm>
          <a:solidFill>
            <a:schemeClr val="accent2">
              <a:lumMod val="20000"/>
              <a:lumOff val="80000"/>
            </a:schemeClr>
          </a:solidFill>
          <a:scene3d>
            <a:camera prst="orthographicFront"/>
            <a:lightRig rig="threePt" dir="t"/>
          </a:scene3d>
          <a:sp3d>
            <a:bevelT w="139700" prst="cross"/>
          </a:sp3d>
        </p:spPr>
        <p:txBody>
          <a:bodyPr>
            <a:normAutofit fontScale="85000" lnSpcReduction="20000"/>
          </a:bodyPr>
          <a:lstStyle/>
          <a:p>
            <a:r>
              <a:rPr lang="es-CO" sz="4200" b="1" u="sng" dirty="0"/>
              <a:t>Antes del pecado</a:t>
            </a:r>
            <a:r>
              <a:rPr lang="es-CO" dirty="0"/>
              <a:t>:</a:t>
            </a:r>
          </a:p>
          <a:p>
            <a:r>
              <a:rPr lang="es-CO" dirty="0">
                <a:solidFill>
                  <a:srgbClr val="FF0000"/>
                </a:solidFill>
              </a:rPr>
              <a:t>Gen.2:9:</a:t>
            </a:r>
            <a:r>
              <a:rPr lang="es-CO" dirty="0"/>
              <a:t> “</a:t>
            </a:r>
            <a:r>
              <a:rPr lang="es-CO" dirty="0">
                <a:latin typeface="Agency FB" panose="020B0503020202020204" pitchFamily="34" charset="0"/>
              </a:rPr>
              <a:t>E hizo Jehová Dios nacer de la tierra todo árbol delicioso a la vista y bueno para comer; también el árbol de la vida</a:t>
            </a:r>
            <a:r>
              <a:rPr lang="es-CO" dirty="0"/>
              <a:t>”</a:t>
            </a:r>
          </a:p>
          <a:p>
            <a:r>
              <a:rPr lang="es-CO" dirty="0"/>
              <a:t>En la preparación de la maravillosa morada del hombre se prestó atención al ornamento tanto como a la utilidad.  </a:t>
            </a:r>
            <a:r>
              <a:rPr lang="es-CO" u="sng" dirty="0"/>
              <a:t>Se proporcionó toda especie de vegetación que pudiera servir para suplir las necesidades del hombre y también para su deleite</a:t>
            </a:r>
            <a:r>
              <a:rPr lang="es-CO" dirty="0"/>
              <a:t>.  </a:t>
            </a:r>
          </a:p>
          <a:p>
            <a:endParaRPr lang="es-CO" dirty="0"/>
          </a:p>
          <a:p>
            <a:r>
              <a:rPr lang="es-CO" dirty="0"/>
              <a:t>Flores, árboles y arbustos regalaban sus sentidos con su fragancia, deleitaban sus ojos con sus formas exquisitas y colorido encantador y </a:t>
            </a:r>
            <a:r>
              <a:rPr lang="es-CO" u="sng" dirty="0"/>
              <a:t>satisfacían su paladar con su fruto delicioso</a:t>
            </a:r>
            <a:r>
              <a:rPr lang="es-CO" dirty="0"/>
              <a:t>.  El Edén se convirtió para siempre en el símbolo del concepto más elevado del hombre en cuanto a excelencia terrenal</a:t>
            </a:r>
          </a:p>
          <a:p>
            <a:endParaRPr lang="es-CO" dirty="0"/>
          </a:p>
        </p:txBody>
      </p:sp>
      <p:pic>
        <p:nvPicPr>
          <p:cNvPr id="4" name="Imagen 3"/>
          <p:cNvPicPr>
            <a:picLocks noChangeAspect="1"/>
          </p:cNvPicPr>
          <p:nvPr/>
        </p:nvPicPr>
        <p:blipFill>
          <a:blip r:embed="rId2"/>
          <a:stretch>
            <a:fillRect/>
          </a:stretch>
        </p:blipFill>
        <p:spPr>
          <a:xfrm>
            <a:off x="8496300" y="2192790"/>
            <a:ext cx="3390900" cy="4469267"/>
          </a:xfrm>
          <a:prstGeom prst="rect">
            <a:avLst/>
          </a:prstGeom>
        </p:spPr>
      </p:pic>
    </p:spTree>
    <p:extLst>
      <p:ext uri="{BB962C8B-B14F-4D97-AF65-F5344CB8AC3E}">
        <p14:creationId xmlns:p14="http://schemas.microsoft.com/office/powerpoint/2010/main" val="31593350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624114"/>
            <a:ext cx="7260771" cy="4020457"/>
          </a:xfrm>
          <a:solidFill>
            <a:schemeClr val="accent3">
              <a:lumMod val="20000"/>
              <a:lumOff val="80000"/>
            </a:schemeClr>
          </a:solidFill>
          <a:scene3d>
            <a:camera prst="orthographicFront"/>
            <a:lightRig rig="threePt" dir="t"/>
          </a:scene3d>
          <a:sp3d>
            <a:bevelT w="165100" prst="coolSlant"/>
          </a:sp3d>
        </p:spPr>
        <p:txBody>
          <a:bodyPr>
            <a:normAutofit lnSpcReduction="10000"/>
          </a:bodyPr>
          <a:lstStyle/>
          <a:p>
            <a:r>
              <a:rPr lang="es-CO" sz="4000" b="1" dirty="0"/>
              <a:t>Después del pecado</a:t>
            </a:r>
            <a:r>
              <a:rPr lang="es-CO" sz="4400" b="1" dirty="0"/>
              <a:t>:</a:t>
            </a:r>
          </a:p>
          <a:p>
            <a:r>
              <a:rPr lang="es-CO" dirty="0">
                <a:solidFill>
                  <a:srgbClr val="FF0000"/>
                </a:solidFill>
              </a:rPr>
              <a:t>Gen.3:18</a:t>
            </a:r>
            <a:r>
              <a:rPr lang="es-CO" dirty="0"/>
              <a:t>. “….y comerás plantas del campo”.</a:t>
            </a:r>
          </a:p>
          <a:p>
            <a:r>
              <a:rPr lang="es-CO" dirty="0"/>
              <a:t>El castigo divino implicaba también un cambio parcial en el régimen alimentario.  Es evidente que debemos deducir que los cereales, frutas oleaginosas y otras frutas que recibió el hombre originalmente se redujeron tanto en cantidad y calidad, como resultado de la maldición, que el hombre se vio obligado a recurrir a las plantas para su alimento diario.  </a:t>
            </a:r>
          </a:p>
        </p:txBody>
      </p:sp>
      <p:pic>
        <p:nvPicPr>
          <p:cNvPr id="4" name="Imagen 3"/>
          <p:cNvPicPr>
            <a:picLocks noChangeAspect="1"/>
          </p:cNvPicPr>
          <p:nvPr/>
        </p:nvPicPr>
        <p:blipFill>
          <a:blip r:embed="rId2"/>
          <a:stretch>
            <a:fillRect/>
          </a:stretch>
        </p:blipFill>
        <p:spPr>
          <a:xfrm>
            <a:off x="8389257" y="238351"/>
            <a:ext cx="3388179" cy="4406220"/>
          </a:xfrm>
          <a:prstGeom prst="rect">
            <a:avLst/>
          </a:prstGeom>
        </p:spPr>
      </p:pic>
      <p:sp>
        <p:nvSpPr>
          <p:cNvPr id="5" name="Rectángulo 4"/>
          <p:cNvSpPr/>
          <p:nvPr/>
        </p:nvSpPr>
        <p:spPr>
          <a:xfrm>
            <a:off x="838200" y="4918893"/>
            <a:ext cx="10630807" cy="1815882"/>
          </a:xfrm>
          <a:prstGeom prst="rect">
            <a:avLst/>
          </a:prstGeom>
          <a:solidFill>
            <a:schemeClr val="accent3">
              <a:lumMod val="20000"/>
              <a:lumOff val="80000"/>
            </a:schemeClr>
          </a:solidFill>
          <a:scene3d>
            <a:camera prst="orthographicFront"/>
            <a:lightRig rig="threePt" dir="t"/>
          </a:scene3d>
          <a:sp3d>
            <a:bevelT w="139700" prst="cross"/>
          </a:sp3d>
        </p:spPr>
        <p:txBody>
          <a:bodyPr wrap="square">
            <a:spAutoFit/>
          </a:bodyPr>
          <a:lstStyle/>
          <a:p>
            <a:r>
              <a:rPr lang="es-CO" sz="2800" dirty="0"/>
              <a:t>Este cambio también podría haberse debido, en parte, a la pérdida de ciertos elementos procedentes del árbol de la vida, a un cambio en el clima y quizá, principalmente, a la sentencia del duro trabajo del hombre para ganarse el sustento.</a:t>
            </a:r>
          </a:p>
        </p:txBody>
      </p:sp>
    </p:spTree>
    <p:extLst>
      <p:ext uri="{BB962C8B-B14F-4D97-AF65-F5344CB8AC3E}">
        <p14:creationId xmlns:p14="http://schemas.microsoft.com/office/powerpoint/2010/main" val="7000844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CO" b="1" i="1" dirty="0">
                <a:effectLst>
                  <a:outerShdw blurRad="38100" dist="38100" dir="2700000" algn="tl">
                    <a:srgbClr val="000000">
                      <a:alpha val="43137"/>
                    </a:srgbClr>
                  </a:outerShdw>
                </a:effectLst>
              </a:rPr>
              <a:t>El régimen alimentario después del diluvio</a:t>
            </a:r>
          </a:p>
        </p:txBody>
      </p:sp>
      <p:sp>
        <p:nvSpPr>
          <p:cNvPr id="3" name="Marcador de contenido 2"/>
          <p:cNvSpPr>
            <a:spLocks noGrp="1"/>
          </p:cNvSpPr>
          <p:nvPr>
            <p:ph idx="1"/>
          </p:nvPr>
        </p:nvSpPr>
        <p:spPr>
          <a:xfrm>
            <a:off x="838200" y="1825625"/>
            <a:ext cx="7841343" cy="3254375"/>
          </a:xfrm>
        </p:spPr>
        <p:txBody>
          <a:bodyPr>
            <a:normAutofit fontScale="92500" lnSpcReduction="20000"/>
          </a:bodyPr>
          <a:lstStyle/>
          <a:p>
            <a:r>
              <a:rPr lang="es-CO" dirty="0">
                <a:solidFill>
                  <a:srgbClr val="FF0000"/>
                </a:solidFill>
              </a:rPr>
              <a:t>Gen.9:3,4.</a:t>
            </a:r>
            <a:r>
              <a:rPr lang="es-CO" dirty="0"/>
              <a:t> “</a:t>
            </a:r>
            <a:r>
              <a:rPr lang="es-CO" i="1" dirty="0">
                <a:latin typeface="Agency FB" panose="020B0503020202020204" pitchFamily="34" charset="0"/>
              </a:rPr>
              <a:t>Todo lo que se mueve y vive os servirá de alimento, lo mismo que las legumbres y las plantas verdes. Os lo he dado todo. Pero carne con su vida, que es su sangre, no comeréis</a:t>
            </a:r>
            <a:r>
              <a:rPr lang="es-CO" dirty="0"/>
              <a:t>”.</a:t>
            </a:r>
          </a:p>
          <a:p>
            <a:r>
              <a:rPr lang="es-CO" dirty="0"/>
              <a:t>Nota: </a:t>
            </a:r>
            <a:r>
              <a:rPr lang="es-CO" b="1" dirty="0">
                <a:solidFill>
                  <a:srgbClr val="FF0000"/>
                </a:solidFill>
              </a:rPr>
              <a:t>Por considerar esta parte de suma importancia, transcribimos aquí lo que dice el CBA.</a:t>
            </a:r>
          </a:p>
          <a:p>
            <a:r>
              <a:rPr lang="es-CO" dirty="0"/>
              <a:t>“No significaba que el hombre por primera vez hubiera comenzado a comer carne de animales, sino tan sólo que Dios 1656 años después de la creación, por primera vez lo autorizaba, o mejor le permitía hacer lo que el diluvio había convertido en una necesidad.  </a:t>
            </a:r>
          </a:p>
        </p:txBody>
      </p:sp>
      <p:sp>
        <p:nvSpPr>
          <p:cNvPr id="5" name="Rectángulo 4"/>
          <p:cNvSpPr/>
          <p:nvPr/>
        </p:nvSpPr>
        <p:spPr>
          <a:xfrm>
            <a:off x="522513" y="5080000"/>
            <a:ext cx="11190516" cy="1477328"/>
          </a:xfrm>
          <a:prstGeom prst="rect">
            <a:avLst/>
          </a:prstGeom>
        </p:spPr>
        <p:txBody>
          <a:bodyPr wrap="square">
            <a:spAutoFit/>
          </a:bodyPr>
          <a:lstStyle/>
          <a:p>
            <a:r>
              <a:rPr lang="es-CO" dirty="0"/>
              <a:t>Los </a:t>
            </a:r>
            <a:r>
              <a:rPr lang="es-CO" b="1" u="sng" dirty="0"/>
              <a:t>impíos</a:t>
            </a:r>
            <a:r>
              <a:rPr lang="es-CO" dirty="0"/>
              <a:t> antediluvianos eran carnívoros.  Pero no fue la voluntad original del Creador que sus criaturas se comieran entre sí. El le había dado al hombre plantas para comer. Con la destrucción de toda vida vegetal durante el diluvio y con el agotamiento de las reservas de alimentos que fueron llevados al arca, surgió una emergencia a la que Dios hizo frente dando permiso para comer la carne de animales.  Además, el comer carne </a:t>
            </a:r>
            <a:r>
              <a:rPr lang="es-CO" b="1" u="sng" dirty="0"/>
              <a:t>ACORTARÍA</a:t>
            </a:r>
            <a:r>
              <a:rPr lang="es-CO" dirty="0"/>
              <a:t> las vidas pecaminosas de los hombres </a:t>
            </a:r>
            <a:r>
              <a:rPr lang="es-CO" dirty="0">
                <a:solidFill>
                  <a:srgbClr val="FF0000"/>
                </a:solidFill>
              </a:rPr>
              <a:t>(CRA 445).</a:t>
            </a:r>
          </a:p>
        </p:txBody>
      </p:sp>
      <p:pic>
        <p:nvPicPr>
          <p:cNvPr id="6" name="Imagen 5"/>
          <p:cNvPicPr>
            <a:picLocks noChangeAspect="1"/>
          </p:cNvPicPr>
          <p:nvPr/>
        </p:nvPicPr>
        <p:blipFill>
          <a:blip r:embed="rId2"/>
          <a:stretch>
            <a:fillRect/>
          </a:stretch>
        </p:blipFill>
        <p:spPr>
          <a:xfrm>
            <a:off x="8679543" y="2014537"/>
            <a:ext cx="2857500" cy="2746149"/>
          </a:xfrm>
          <a:prstGeom prst="rect">
            <a:avLst/>
          </a:prstGeom>
        </p:spPr>
      </p:pic>
    </p:spTree>
    <p:extLst>
      <p:ext uri="{BB962C8B-B14F-4D97-AF65-F5344CB8AC3E}">
        <p14:creationId xmlns:p14="http://schemas.microsoft.com/office/powerpoint/2010/main" val="452796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2000"/>
                                        <p:tgtEl>
                                          <p:spTgt spid="5"/>
                                        </p:tgtEl>
                                      </p:cBhvr>
                                    </p:animEffect>
                                    <p:anim calcmode="lin" valueType="num">
                                      <p:cBhvr>
                                        <p:cTn id="27" dur="2000" fill="hold"/>
                                        <p:tgtEl>
                                          <p:spTgt spid="5"/>
                                        </p:tgtEl>
                                        <p:attrNameLst>
                                          <p:attrName>ppt_w</p:attrName>
                                        </p:attrNameLst>
                                      </p:cBhvr>
                                      <p:tavLst>
                                        <p:tav tm="0" fmla="#ppt_w*sin(2.5*pi*$)">
                                          <p:val>
                                            <p:fltVal val="0"/>
                                          </p:val>
                                        </p:tav>
                                        <p:tav tm="100000">
                                          <p:val>
                                            <p:fltVal val="1"/>
                                          </p:val>
                                        </p:tav>
                                      </p:tavLst>
                                    </p:anim>
                                    <p:anim calcmode="lin" valueType="num">
                                      <p:cBhvr>
                                        <p:cTn id="28" dur="2000" fill="hold"/>
                                        <p:tgtEl>
                                          <p:spTgt spid="5"/>
                                        </p:tgtEl>
                                        <p:attrNameLst>
                                          <p:attrName>ppt_h</p:attrName>
                                        </p:attrNameLst>
                                      </p:cBhvr>
                                      <p:tavLst>
                                        <p:tav tm="0">
                                          <p:val>
                                            <p:strVal val="#ppt_h"/>
                                          </p:val>
                                        </p:tav>
                                        <p:tav tm="100000">
                                          <p:val>
                                            <p:strVal val="#ppt_h"/>
                                          </p:val>
                                        </p:tav>
                                      </p:tavLst>
                                    </p:anim>
                                  </p:childTnLst>
                                </p:cTn>
                              </p:par>
                              <p:par>
                                <p:cTn id="29" presetID="45"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anim calcmode="lin" valueType="num">
                                      <p:cBhvr>
                                        <p:cTn id="32" dur="2000" fill="hold"/>
                                        <p:tgtEl>
                                          <p:spTgt spid="6"/>
                                        </p:tgtEl>
                                        <p:attrNameLst>
                                          <p:attrName>ppt_w</p:attrName>
                                        </p:attrNameLst>
                                      </p:cBhvr>
                                      <p:tavLst>
                                        <p:tav tm="0" fmla="#ppt_w*sin(2.5*pi*$)">
                                          <p:val>
                                            <p:fltVal val="0"/>
                                          </p:val>
                                        </p:tav>
                                        <p:tav tm="100000">
                                          <p:val>
                                            <p:fltVal val="1"/>
                                          </p:val>
                                        </p:tav>
                                      </p:tavLst>
                                    </p:anim>
                                    <p:anim calcmode="lin" valueType="num">
                                      <p:cBhvr>
                                        <p:cTn id="3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49943"/>
            <a:ext cx="10515600" cy="6110514"/>
          </a:xfrm>
          <a:solidFill>
            <a:schemeClr val="accent5">
              <a:lumMod val="20000"/>
              <a:lumOff val="80000"/>
            </a:schemeClr>
          </a:solidFill>
          <a:effectLst>
            <a:glow rad="101600">
              <a:srgbClr val="C00000">
                <a:alpha val="60000"/>
              </a:srgbClr>
            </a:glow>
          </a:effectLst>
        </p:spPr>
        <p:txBody>
          <a:bodyPr>
            <a:normAutofit/>
          </a:bodyPr>
          <a:lstStyle/>
          <a:p>
            <a:pPr marL="0" indent="0">
              <a:buNone/>
            </a:pPr>
            <a:endParaRPr lang="es-CO" dirty="0"/>
          </a:p>
          <a:p>
            <a:r>
              <a:rPr lang="es-CO" dirty="0"/>
              <a:t>Este permiso no implicaba un consumo sin restricciones y sin límites de toda clase de animales.  La frase "</a:t>
            </a:r>
            <a:r>
              <a:rPr lang="es-CO" u="sng" dirty="0"/>
              <a:t>todo lo que se mueva sobre la tierra</a:t>
            </a:r>
            <a:r>
              <a:rPr lang="es-CO" dirty="0"/>
              <a:t>" excluye claramente el comer cadáveres de animales que habían muerto o habían sido muertos por otras bestias, lo que más tarde prohibió específicamente Dios a través de la ley mosaica </a:t>
            </a:r>
            <a:r>
              <a:rPr lang="es-CO" dirty="0">
                <a:solidFill>
                  <a:srgbClr val="FF0000"/>
                </a:solidFill>
              </a:rPr>
              <a:t>(Ver Exo.22:31; Lev.22:8).  </a:t>
            </a:r>
          </a:p>
          <a:p>
            <a:endParaRPr lang="es-CO" dirty="0"/>
          </a:p>
          <a:p>
            <a:r>
              <a:rPr lang="es-CO" dirty="0"/>
              <a:t>Aunque aquí no se presenta la distinción entre animales limpios e inmundos respecto al alimento, eso no significa que era desconocida para Noé.  Que Noé conocía esa distinción resulta claro por la orden previa de llevar más animales limpios que inmundos al arca </a:t>
            </a:r>
            <a:r>
              <a:rPr lang="es-CO" dirty="0">
                <a:solidFill>
                  <a:srgbClr val="FF0000"/>
                </a:solidFill>
              </a:rPr>
              <a:t>(Gen.7:2; 8:20)</a:t>
            </a:r>
            <a:r>
              <a:rPr lang="es-CO" dirty="0"/>
              <a:t>, y porque ofreció tan sólo animales limpios como holocausto. </a:t>
            </a:r>
          </a:p>
        </p:txBody>
      </p:sp>
    </p:spTree>
    <p:extLst>
      <p:ext uri="{BB962C8B-B14F-4D97-AF65-F5344CB8AC3E}">
        <p14:creationId xmlns:p14="http://schemas.microsoft.com/office/powerpoint/2010/main" val="5956764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04800"/>
            <a:ext cx="10515600" cy="6255657"/>
          </a:xfrm>
          <a:solidFill>
            <a:schemeClr val="accent3">
              <a:lumMod val="20000"/>
              <a:lumOff val="80000"/>
            </a:schemeClr>
          </a:solidFill>
          <a:effectLst>
            <a:glow rad="101600">
              <a:srgbClr val="C00000">
                <a:alpha val="60000"/>
              </a:srgbClr>
            </a:glow>
          </a:effectLst>
        </p:spPr>
        <p:txBody>
          <a:bodyPr>
            <a:normAutofit/>
          </a:bodyPr>
          <a:lstStyle/>
          <a:p>
            <a:r>
              <a:rPr lang="es-CO" dirty="0"/>
              <a:t>La inmutabilidad del carácter de Dios registrada en </a:t>
            </a:r>
            <a:r>
              <a:rPr lang="es-CO" dirty="0">
                <a:solidFill>
                  <a:srgbClr val="FF0000"/>
                </a:solidFill>
              </a:rPr>
              <a:t>(San.1:17; Heeb.13:8) </a:t>
            </a:r>
            <a:r>
              <a:rPr lang="es-CO" dirty="0"/>
              <a:t>excluye la posibilidad de interpretar este pasaje como un permiso para sacrificar y comer cualquier animal.  Los que eran inmundos para un propósito no podían ser limpios en otro.</a:t>
            </a:r>
          </a:p>
          <a:p>
            <a:endParaRPr lang="es-CO" dirty="0"/>
          </a:p>
          <a:p>
            <a:r>
              <a:rPr lang="es-CO" dirty="0"/>
              <a:t>“</a:t>
            </a:r>
            <a:r>
              <a:rPr lang="es-CO" b="1" dirty="0"/>
              <a:t>Legumbres y las plantas verdes</a:t>
            </a:r>
            <a:r>
              <a:rPr lang="es-CO" dirty="0"/>
              <a:t>”. Implica la novedad del permiso de comer carne, además de verduras y frutas que originalmente habían sido destinadas como alimento del hombre.  No sólo fue por la ausencia </a:t>
            </a:r>
            <a:r>
              <a:rPr lang="es-CO" b="1" u="sng" dirty="0"/>
              <a:t>temporal</a:t>
            </a:r>
            <a:r>
              <a:rPr lang="es-CO" dirty="0"/>
              <a:t> de vida vegetal, como resultado del diluvio, por lo que Dios permitió que el hombre complementara su régimen vegetariano con carne, sino también posiblemente porque el diluvio había cambiado tan completamente la forma externa de la tierra y había disminuido su </a:t>
            </a:r>
            <a:r>
              <a:rPr lang="es-CO" b="1" u="sng" dirty="0"/>
              <a:t>fertilida</a:t>
            </a:r>
            <a:r>
              <a:rPr lang="es-CO" dirty="0"/>
              <a:t>d hasta el punto de que en algunas regiones, tales como las del extremo norte, no producirían suficiente alimento vegetal para sostener la </a:t>
            </a:r>
            <a:r>
              <a:rPr lang="es-CO"/>
              <a:t>raza humana”.</a:t>
            </a:r>
            <a:endParaRPr lang="es-CO" dirty="0"/>
          </a:p>
          <a:p>
            <a:endParaRPr lang="es-CO" dirty="0"/>
          </a:p>
        </p:txBody>
      </p:sp>
    </p:spTree>
    <p:extLst>
      <p:ext uri="{BB962C8B-B14F-4D97-AF65-F5344CB8AC3E}">
        <p14:creationId xmlns:p14="http://schemas.microsoft.com/office/powerpoint/2010/main" val="10533384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a:effectLst>
                  <a:outerShdw blurRad="38100" dist="38100" dir="2700000" algn="tl">
                    <a:srgbClr val="000000">
                      <a:alpha val="43137"/>
                    </a:srgbClr>
                  </a:outerShdw>
                </a:effectLst>
              </a:rPr>
              <a:t>¿Cuál será el régimen alimentario en la tierra nueva?</a:t>
            </a:r>
          </a:p>
        </p:txBody>
      </p:sp>
      <p:sp>
        <p:nvSpPr>
          <p:cNvPr id="3" name="Marcador de contenido 2"/>
          <p:cNvSpPr>
            <a:spLocks noGrp="1"/>
          </p:cNvSpPr>
          <p:nvPr>
            <p:ph idx="1"/>
          </p:nvPr>
        </p:nvSpPr>
        <p:spPr>
          <a:xfrm>
            <a:off x="838200" y="1825625"/>
            <a:ext cx="6259286" cy="4720318"/>
          </a:xfrm>
          <a:solidFill>
            <a:schemeClr val="tx2">
              <a:lumMod val="20000"/>
              <a:lumOff val="80000"/>
            </a:schemeClr>
          </a:solidFill>
          <a:scene3d>
            <a:camera prst="orthographicFront"/>
            <a:lightRig rig="threePt" dir="t"/>
          </a:scene3d>
          <a:sp3d>
            <a:bevelT w="165100" prst="coolSlant"/>
          </a:sp3d>
        </p:spPr>
        <p:txBody>
          <a:bodyPr>
            <a:normAutofit/>
          </a:bodyPr>
          <a:lstStyle/>
          <a:p>
            <a:r>
              <a:rPr lang="es-CO" dirty="0">
                <a:solidFill>
                  <a:srgbClr val="FF0000"/>
                </a:solidFill>
              </a:rPr>
              <a:t>Ap.21:4</a:t>
            </a:r>
            <a:r>
              <a:rPr lang="es-CO" dirty="0"/>
              <a:t>. </a:t>
            </a:r>
            <a:r>
              <a:rPr lang="es-CO" i="1" dirty="0">
                <a:latin typeface="Agency FB" panose="020B0503020202020204" pitchFamily="34" charset="0"/>
              </a:rPr>
              <a:t>El enjugará toda lágrima de sus ojos, </a:t>
            </a:r>
            <a:r>
              <a:rPr lang="es-CO" i="1" u="sng" dirty="0">
                <a:latin typeface="Agency FB" panose="020B0503020202020204" pitchFamily="34" charset="0"/>
              </a:rPr>
              <a:t>y ya no habrá muerte</a:t>
            </a:r>
            <a:r>
              <a:rPr lang="es-CO" i="1" dirty="0">
                <a:latin typeface="Agency FB" panose="020B0503020202020204" pitchFamily="34" charset="0"/>
              </a:rPr>
              <a:t>, ni habrá más duelo, ni clamor, ni dolor, porque las primeras cosas han pasado</a:t>
            </a:r>
            <a:r>
              <a:rPr lang="es-CO" dirty="0"/>
              <a:t>.</a:t>
            </a:r>
          </a:p>
          <a:p>
            <a:endParaRPr lang="es-CO" dirty="0"/>
          </a:p>
          <a:p>
            <a:r>
              <a:rPr lang="es-CO" dirty="0"/>
              <a:t>“</a:t>
            </a:r>
            <a:r>
              <a:rPr lang="es-CO" i="1" dirty="0">
                <a:latin typeface="Agency FB" panose="020B0503020202020204" pitchFamily="34" charset="0"/>
              </a:rPr>
              <a:t>Edificarán casas y morarán en ellas; </a:t>
            </a:r>
            <a:r>
              <a:rPr lang="es-CO" i="1" u="sng" dirty="0">
                <a:latin typeface="Agency FB" panose="020B0503020202020204" pitchFamily="34" charset="0"/>
              </a:rPr>
              <a:t>plantarán viñas y comerán el fruto de ellas</a:t>
            </a:r>
            <a:r>
              <a:rPr lang="es-CO" dirty="0"/>
              <a:t>” </a:t>
            </a:r>
            <a:r>
              <a:rPr lang="es-CO" dirty="0">
                <a:solidFill>
                  <a:srgbClr val="FF0000"/>
                </a:solidFill>
              </a:rPr>
              <a:t>(Isaías 65:21).</a:t>
            </a:r>
          </a:p>
          <a:p>
            <a:r>
              <a:rPr lang="es-CO" dirty="0">
                <a:latin typeface="Agency FB" panose="020B0503020202020204" pitchFamily="34" charset="0"/>
              </a:rPr>
              <a:t>Esta es la razón de tanta enfermedad hoy. Si quieres tener una visa sana, e ingresar al reino de los cielos, evita desde ya, la ingesta de Carne,  </a:t>
            </a:r>
          </a:p>
        </p:txBody>
      </p:sp>
      <p:pic>
        <p:nvPicPr>
          <p:cNvPr id="4" name="Imagen 3"/>
          <p:cNvPicPr>
            <a:picLocks noChangeAspect="1"/>
          </p:cNvPicPr>
          <p:nvPr/>
        </p:nvPicPr>
        <p:blipFill>
          <a:blip r:embed="rId2"/>
          <a:stretch>
            <a:fillRect/>
          </a:stretch>
        </p:blipFill>
        <p:spPr>
          <a:xfrm>
            <a:off x="7300686" y="3570513"/>
            <a:ext cx="4542971" cy="2975429"/>
          </a:xfrm>
          <a:prstGeom prst="rect">
            <a:avLst/>
          </a:prstGeom>
          <a:scene3d>
            <a:camera prst="orthographicFront"/>
            <a:lightRig rig="threePt" dir="t"/>
          </a:scene3d>
          <a:sp3d>
            <a:bevelT w="139700" prst="cross"/>
          </a:sp3d>
        </p:spPr>
      </p:pic>
      <p:pic>
        <p:nvPicPr>
          <p:cNvPr id="5" name="Imagen 4"/>
          <p:cNvPicPr>
            <a:picLocks noChangeAspect="1"/>
          </p:cNvPicPr>
          <p:nvPr/>
        </p:nvPicPr>
        <p:blipFill>
          <a:blip r:embed="rId3"/>
          <a:stretch>
            <a:fillRect/>
          </a:stretch>
        </p:blipFill>
        <p:spPr>
          <a:xfrm>
            <a:off x="8324850" y="1504042"/>
            <a:ext cx="2857500" cy="1905000"/>
          </a:xfrm>
          <a:prstGeom prst="rect">
            <a:avLst/>
          </a:prstGeom>
        </p:spPr>
      </p:pic>
      <p:sp>
        <p:nvSpPr>
          <p:cNvPr id="6" name="Signo menos 5"/>
          <p:cNvSpPr/>
          <p:nvPr/>
        </p:nvSpPr>
        <p:spPr>
          <a:xfrm rot="1994982">
            <a:off x="8278841" y="2111708"/>
            <a:ext cx="2941685" cy="7105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Signo menos 6"/>
          <p:cNvSpPr/>
          <p:nvPr/>
        </p:nvSpPr>
        <p:spPr>
          <a:xfrm rot="19458350" flipV="1">
            <a:off x="8353426" y="2051386"/>
            <a:ext cx="2723169" cy="83115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7034099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heel(1)">
                                      <p:cBhvr>
                                        <p:cTn id="41" dur="2000"/>
                                        <p:tgtEl>
                                          <p:spTgt spid="4"/>
                                        </p:tgtEl>
                                      </p:cBhvr>
                                    </p:animEffect>
                                  </p:childTnLst>
                                </p:cTn>
                              </p:par>
                              <p:par>
                                <p:cTn id="42" presetID="21" presetClass="entr" presetSubtype="1" fill="hold"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wheel(1)">
                                      <p:cBhvr>
                                        <p:cTn id="44" dur="2000"/>
                                        <p:tgtEl>
                                          <p:spTgt spid="5"/>
                                        </p:tgtEl>
                                      </p:cBhvr>
                                    </p:animEffect>
                                  </p:childTnLst>
                                </p:cTn>
                              </p:par>
                              <p:par>
                                <p:cTn id="45" presetID="21" presetClass="entr" presetSubtype="1"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heel(1)">
                                      <p:cBhvr>
                                        <p:cTn id="47" dur="2000"/>
                                        <p:tgtEl>
                                          <p:spTgt spid="6"/>
                                        </p:tgtEl>
                                      </p:cBhvr>
                                    </p:animEffect>
                                  </p:childTnLst>
                                </p:cTn>
                              </p:par>
                              <p:par>
                                <p:cTn id="48" presetID="21" presetClass="entr" presetSubtype="1"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wheel(1)">
                                      <p:cBhvr>
                                        <p:cTn id="5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217714"/>
            <a:ext cx="10515600" cy="1886857"/>
          </a:xfrm>
          <a:solidFill>
            <a:schemeClr val="tx2">
              <a:lumMod val="20000"/>
              <a:lumOff val="80000"/>
            </a:schemeClr>
          </a:solidFill>
          <a:scene3d>
            <a:camera prst="orthographicFront"/>
            <a:lightRig rig="threePt" dir="t"/>
          </a:scene3d>
          <a:sp3d>
            <a:bevelT w="165100" prst="coolSlant"/>
          </a:sp3d>
        </p:spPr>
        <p:txBody>
          <a:bodyPr>
            <a:normAutofit fontScale="90000"/>
          </a:bodyPr>
          <a:lstStyle/>
          <a:p>
            <a:pPr algn="ctr"/>
            <a:r>
              <a:rPr lang="es-CO" sz="4900" b="1" i="1" dirty="0">
                <a:effectLst>
                  <a:outerShdw blurRad="38100" dist="38100" dir="2700000" algn="tl">
                    <a:srgbClr val="000000">
                      <a:alpha val="43137"/>
                    </a:srgbClr>
                  </a:outerShdw>
                </a:effectLst>
              </a:rPr>
              <a:t>Conclusión: </a:t>
            </a:r>
            <a:br>
              <a:rPr lang="es-CO" dirty="0"/>
            </a:br>
            <a:r>
              <a:rPr lang="es-CO" sz="4000" dirty="0"/>
              <a:t>El plan de Dios para el sistema nervioso es; 0 carne.</a:t>
            </a:r>
            <a:r>
              <a:rPr lang="es-CO" dirty="0"/>
              <a:t> </a:t>
            </a:r>
            <a:r>
              <a:rPr lang="es-CO" sz="4900" b="1" i="1" dirty="0"/>
              <a:t>Alimentación sana + ejercicio= buena salud.</a:t>
            </a:r>
            <a:endParaRPr lang="es-CO" b="1" i="1" dirty="0"/>
          </a:p>
        </p:txBody>
      </p:sp>
      <p:pic>
        <p:nvPicPr>
          <p:cNvPr id="4" name="Imagen 3"/>
          <p:cNvPicPr>
            <a:picLocks noChangeAspect="1"/>
          </p:cNvPicPr>
          <p:nvPr/>
        </p:nvPicPr>
        <p:blipFill>
          <a:blip r:embed="rId2"/>
          <a:stretch>
            <a:fillRect/>
          </a:stretch>
        </p:blipFill>
        <p:spPr>
          <a:xfrm>
            <a:off x="838200" y="2590799"/>
            <a:ext cx="4894943" cy="4267200"/>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5936343" y="2547256"/>
            <a:ext cx="5417457" cy="426720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41785274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661</TotalTime>
  <Words>1657</Words>
  <Application>Microsoft Office PowerPoint</Application>
  <PresentationFormat>Panorámica</PresentationFormat>
  <Paragraphs>90</Paragraphs>
  <Slides>28</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28</vt:i4>
      </vt:variant>
    </vt:vector>
  </HeadingPairs>
  <TitlesOfParts>
    <vt:vector size="34" baseType="lpstr">
      <vt:lpstr>Agency FB</vt:lpstr>
      <vt:lpstr>Arial</vt:lpstr>
      <vt:lpstr>Arial Black</vt:lpstr>
      <vt:lpstr>Calibri</vt:lpstr>
      <vt:lpstr>Calibri Light</vt:lpstr>
      <vt:lpstr>Tema de Office</vt:lpstr>
      <vt:lpstr>Presentación de PowerPoint</vt:lpstr>
      <vt:lpstr>Alimentación para el sistema nervioso</vt:lpstr>
      <vt:lpstr>Alimentación para el sistema nervioso</vt:lpstr>
      <vt:lpstr>Alimentación para el sistema nervioso</vt:lpstr>
      <vt:lpstr>Alimentación para el sistema nervioso</vt:lpstr>
      <vt:lpstr>Presentación de PowerPoint</vt:lpstr>
      <vt:lpstr>Alimentación para el sistema nervioso</vt:lpstr>
      <vt:lpstr>Alimentación para el sistema nervioso</vt:lpstr>
      <vt:lpstr>Alimentación para el sistema nervioso</vt:lpstr>
      <vt:lpstr>Alimentación para el sistema nervioso</vt:lpstr>
      <vt:lpstr>Alimentación para el sistema nervioso</vt:lpstr>
      <vt:lpstr>Alimentación para el sistema nervioso</vt:lpstr>
      <vt:lpstr>Para obtener una buena salud:</vt:lpstr>
      <vt:lpstr>Alimentación para el sistema nervioso</vt:lpstr>
      <vt:lpstr>Alimentación para el sistema nervioso</vt:lpstr>
      <vt:lpstr>Alimentación para el sistema nervioso</vt:lpstr>
      <vt:lpstr>Alimentación para el sistema nervioso</vt:lpstr>
      <vt:lpstr>Alimentación para el sistema nervioso</vt:lpstr>
      <vt:lpstr>Presentación de PowerPoint</vt:lpstr>
      <vt:lpstr>Presentación de PowerPoint</vt:lpstr>
      <vt:lpstr>Presentación de PowerPoint</vt:lpstr>
      <vt:lpstr>La alimentación ideal establecida por Dios originalmente: </vt:lpstr>
      <vt:lpstr>Presentación de PowerPoint</vt:lpstr>
      <vt:lpstr>El régimen alimentario después del diluvio</vt:lpstr>
      <vt:lpstr>Presentación de PowerPoint</vt:lpstr>
      <vt:lpstr>Presentación de PowerPoint</vt:lpstr>
      <vt:lpstr>¿Cuál será el régimen alimentario en la tierra nueva?</vt:lpstr>
      <vt:lpstr>Conclusión:  El plan de Dios para el sistema nervioso es; 0 carne. Alimentación sana + ejercicio= buena salud.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ALIMENTACIÓN PARA EL SISTEMA NERVIOSOS</dc:title>
  <dc:creator>Usuario</dc:creator>
  <cp:lastModifiedBy>Usuario</cp:lastModifiedBy>
  <cp:revision>101</cp:revision>
  <dcterms:created xsi:type="dcterms:W3CDTF">2016-11-03T22:51:14Z</dcterms:created>
  <dcterms:modified xsi:type="dcterms:W3CDTF">2016-11-19T02:50:44Z</dcterms:modified>
</cp:coreProperties>
</file>